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319" r:id="rId2"/>
    <p:sldId id="256" r:id="rId3"/>
    <p:sldId id="304" r:id="rId4"/>
    <p:sldId id="307" r:id="rId5"/>
    <p:sldId id="308" r:id="rId6"/>
    <p:sldId id="309" r:id="rId7"/>
    <p:sldId id="310" r:id="rId8"/>
    <p:sldId id="312" r:id="rId9"/>
    <p:sldId id="311" r:id="rId10"/>
    <p:sldId id="313" r:id="rId11"/>
    <p:sldId id="314" r:id="rId12"/>
    <p:sldId id="315" r:id="rId13"/>
    <p:sldId id="316" r:id="rId14"/>
    <p:sldId id="317" r:id="rId15"/>
    <p:sldId id="321" r:id="rId16"/>
    <p:sldId id="32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34578" autoAdjust="0"/>
    <p:restoredTop sz="86462" autoAdjust="0"/>
  </p:normalViewPr>
  <p:slideViewPr>
    <p:cSldViewPr>
      <p:cViewPr>
        <p:scale>
          <a:sx n="70" d="100"/>
          <a:sy n="70" d="100"/>
        </p:scale>
        <p:origin x="-1884" y="-156"/>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A429AB-C21D-464E-A6AE-45875E72A56F}" type="datetimeFigureOut">
              <a:rPr lang="ru-RU" smtClean="0"/>
              <a:pPr/>
              <a:t>16.04.2019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88AA60-F355-4DC3-8C59-48B9B6001D1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B88AA60-F355-4DC3-8C59-48B9B6001D1E}"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E49FC52-6686-4040-9E83-6C09A422AA1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49FC52-6686-4040-9E83-6C09A422AA1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49FC52-6686-4040-9E83-6C09A422AA1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555A748-967A-4459-85A5-B07DD2A6F7BB}" type="datetimeFigureOut">
              <a:rPr lang="ru-RU" smtClean="0"/>
              <a:pPr/>
              <a:t>16.04.2019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E49FC52-6686-4040-9E83-6C09A422AA11}"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55A748-967A-4459-85A5-B07DD2A6F7BB}" type="datetimeFigureOut">
              <a:rPr lang="ru-RU" smtClean="0"/>
              <a:pPr/>
              <a:t>16.04.2019</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49FC52-6686-4040-9E83-6C09A422AA11}"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764704"/>
            <a:ext cx="7854696" cy="1872208"/>
          </a:xfrm>
        </p:spPr>
        <p:txBody>
          <a:bodyPr/>
          <a:lstStyle/>
          <a:p>
            <a:pPr algn="ctr"/>
            <a:r>
              <a:rPr lang="kk-KZ" sz="2800" dirty="0" smtClean="0"/>
              <a:t> </a:t>
            </a:r>
            <a:r>
              <a:rPr lang="kk-KZ" sz="28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Times New Roman" pitchFamily="18" charset="0"/>
                <a:cs typeface="Times New Roman" pitchFamily="18" charset="0"/>
              </a:rPr>
              <a:t>ҚАРАҚИЯ ОРТАЛЫҚ АУДАНДЫҚ АУРУХАНАСЫНЫҢ  3 ЖЫЛДЫҚ ЖҰМЫС НӘТИЖЕСІ</a:t>
            </a:r>
            <a:endParaRPr lang="ru-RU" dirty="0"/>
          </a:p>
        </p:txBody>
      </p:sp>
      <p:pic>
        <p:nvPicPr>
          <p:cNvPr id="5" name="Рисунок 4" descr="crop_crop-078c9c795954744a2f7eb00bc68-1466505368_1476937881.jpg"/>
          <p:cNvPicPr>
            <a:picLocks noChangeAspect="1"/>
          </p:cNvPicPr>
          <p:nvPr/>
        </p:nvPicPr>
        <p:blipFill>
          <a:blip r:embed="rId2" cstate="print"/>
          <a:stretch>
            <a:fillRect/>
          </a:stretch>
        </p:blipFill>
        <p:spPr>
          <a:xfrm>
            <a:off x="539552" y="2420888"/>
            <a:ext cx="8239125" cy="38671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1043608" y="476672"/>
          <a:ext cx="7720036" cy="6021995"/>
        </p:xfrm>
        <a:graphic>
          <a:graphicData uri="http://schemas.openxmlformats.org/drawingml/2006/table">
            <a:tbl>
              <a:tblPr firstRow="1" bandRow="1">
                <a:tableStyleId>{5C22544A-7EE6-4342-B048-85BDC9FD1C3A}</a:tableStyleId>
              </a:tblPr>
              <a:tblGrid>
                <a:gridCol w="3082131"/>
                <a:gridCol w="1029563"/>
                <a:gridCol w="888966"/>
                <a:gridCol w="928694"/>
                <a:gridCol w="1790682"/>
              </a:tblGrid>
              <a:tr h="895711">
                <a:tc>
                  <a:txBody>
                    <a:bodyPr/>
                    <a:lstStyle/>
                    <a:p>
                      <a:pPr algn="just">
                        <a:lnSpc>
                          <a:spcPct val="115000"/>
                        </a:lnSpc>
                        <a:spcAft>
                          <a:spcPts val="0"/>
                        </a:spcAft>
                      </a:pPr>
                      <a:endParaRPr lang="ru-RU" sz="1800" b="0" dirty="0">
                        <a:solidFill>
                          <a:schemeClr val="tx1"/>
                        </a:solidFill>
                        <a:latin typeface="Calibri"/>
                        <a:ea typeface="Calibri"/>
                        <a:cs typeface="Times New Roman"/>
                      </a:endParaRPr>
                    </a:p>
                  </a:txBody>
                  <a:tcPr marL="68580" marR="68580" marT="0" marB="0"/>
                </a:tc>
                <a:tc>
                  <a:txBody>
                    <a:bodyPr/>
                    <a:lstStyle/>
                    <a:p>
                      <a:pPr algn="ctr"/>
                      <a:r>
                        <a:rPr lang="kk-KZ" sz="2000" dirty="0" smtClean="0">
                          <a:solidFill>
                            <a:schemeClr val="tx1"/>
                          </a:solidFill>
                          <a:latin typeface="Times New Roman" pitchFamily="18" charset="0"/>
                          <a:cs typeface="Times New Roman" pitchFamily="18" charset="0"/>
                        </a:rPr>
                        <a:t>2016</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2017</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2018</a:t>
                      </a:r>
                      <a:endParaRPr lang="ru-RU" sz="2000" dirty="0">
                        <a:solidFill>
                          <a:schemeClr val="tx1"/>
                        </a:solidFill>
                        <a:latin typeface="Times New Roman" pitchFamily="18" charset="0"/>
                        <a:cs typeface="Times New Roman" pitchFamily="18" charset="0"/>
                      </a:endParaRPr>
                    </a:p>
                  </a:txBody>
                  <a:tcPr/>
                </a:tc>
                <a:tc>
                  <a:txBody>
                    <a:bodyPr/>
                    <a:lstStyle/>
                    <a:p>
                      <a:r>
                        <a:rPr lang="kk-KZ" sz="2000" dirty="0" smtClean="0">
                          <a:solidFill>
                            <a:schemeClr val="tx1"/>
                          </a:solidFill>
                          <a:latin typeface="Times New Roman" pitchFamily="18" charset="0"/>
                          <a:cs typeface="Times New Roman" pitchFamily="18" charset="0"/>
                        </a:rPr>
                        <a:t>Ескерту </a:t>
                      </a:r>
                      <a:endParaRPr lang="ru-RU" sz="2000" dirty="0">
                        <a:solidFill>
                          <a:schemeClr val="tx1"/>
                        </a:solidFill>
                        <a:latin typeface="Times New Roman" pitchFamily="18" charset="0"/>
                        <a:cs typeface="Times New Roman" pitchFamily="18" charset="0"/>
                      </a:endParaRPr>
                    </a:p>
                  </a:txBody>
                  <a:tcPr/>
                </a:tc>
              </a:tr>
              <a:tr h="1224485">
                <a:tc>
                  <a:txBody>
                    <a:bodyPr/>
                    <a:lstStyle/>
                    <a:p>
                      <a:pPr algn="just">
                        <a:lnSpc>
                          <a:spcPct val="115000"/>
                        </a:lnSpc>
                        <a:spcAft>
                          <a:spcPts val="0"/>
                        </a:spcAft>
                      </a:pPr>
                      <a:r>
                        <a:rPr lang="kk-KZ" sz="1800" b="0" dirty="0">
                          <a:solidFill>
                            <a:schemeClr val="tx1"/>
                          </a:solidFill>
                          <a:latin typeface="Times New Roman"/>
                          <a:ea typeface="Calibri"/>
                          <a:cs typeface="Times New Roman"/>
                        </a:rPr>
                        <a:t>Аққұдық МП жылу қазандығын жөндеуден өткізіп, батареяларын ауыстыру</a:t>
                      </a:r>
                      <a:endParaRPr lang="ru-RU" sz="1800" b="0" dirty="0">
                        <a:solidFill>
                          <a:schemeClr val="tx1"/>
                        </a:solidFill>
                        <a:latin typeface="Calibri"/>
                        <a:ea typeface="Calibri"/>
                        <a:cs typeface="Times New Roman"/>
                      </a:endParaRPr>
                    </a:p>
                  </a:txBody>
                  <a:tcPr marL="68580" marR="68580" marT="0" marB="0"/>
                </a:tc>
                <a:tc>
                  <a:txBody>
                    <a:bodyPr/>
                    <a:lstStyle/>
                    <a:p>
                      <a:pPr algn="ctr"/>
                      <a:endParaRPr lang="ru-RU" sz="2000" dirty="0">
                        <a:latin typeface="Times New Roman" pitchFamily="18" charset="0"/>
                        <a:cs typeface="Times New Roman" pitchFamily="18" charset="0"/>
                      </a:endParaRPr>
                    </a:p>
                  </a:txBody>
                  <a:tcPr/>
                </a:tc>
                <a:tc>
                  <a:txBody>
                    <a:bodyPr/>
                    <a:lstStyle/>
                    <a:p>
                      <a:pPr algn="ctr"/>
                      <a:r>
                        <a:rPr lang="kk-KZ"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a:txBody>
                  <a:tcPr/>
                </a:tc>
                <a:tc>
                  <a:txBody>
                    <a:bodyPr/>
                    <a:lstStyle/>
                    <a:p>
                      <a:pPr algn="ctr"/>
                      <a:endParaRPr lang="ru-RU" sz="2000" dirty="0">
                        <a:latin typeface="Times New Roman" pitchFamily="18" charset="0"/>
                        <a:cs typeface="Times New Roman" pitchFamily="18" charset="0"/>
                      </a:endParaRPr>
                    </a:p>
                  </a:txBody>
                  <a:tcPr/>
                </a:tc>
                <a:tc>
                  <a:txBody>
                    <a:bodyPr/>
                    <a:lstStyle/>
                    <a:p>
                      <a:endParaRPr lang="ru-RU" sz="2000" dirty="0">
                        <a:latin typeface="Times New Roman" pitchFamily="18" charset="0"/>
                        <a:cs typeface="Times New Roman" pitchFamily="18" charset="0"/>
                      </a:endParaRPr>
                    </a:p>
                  </a:txBody>
                  <a:tcPr/>
                </a:tc>
              </a:tr>
              <a:tr h="966103">
                <a:tc>
                  <a:txBody>
                    <a:bodyPr/>
                    <a:lstStyle/>
                    <a:p>
                      <a:pPr algn="just">
                        <a:lnSpc>
                          <a:spcPct val="115000"/>
                        </a:lnSpc>
                        <a:spcAft>
                          <a:spcPts val="0"/>
                        </a:spcAft>
                      </a:pPr>
                      <a:r>
                        <a:rPr lang="kk-KZ" sz="1800" dirty="0">
                          <a:latin typeface="Times New Roman"/>
                          <a:ea typeface="Calibri"/>
                          <a:cs typeface="Times New Roman"/>
                        </a:rPr>
                        <a:t>Аудандық аурухананың балалар бөлімшесін ағымды жөндеуден өткізу</a:t>
                      </a:r>
                      <a:endParaRPr lang="ru-RU" sz="1800" dirty="0">
                        <a:latin typeface="Calibri"/>
                        <a:ea typeface="Calibri"/>
                        <a:cs typeface="Times New Roman"/>
                      </a:endParaRPr>
                    </a:p>
                  </a:txBody>
                  <a:tcPr marL="68580" marR="68580" marT="0" marB="0"/>
                </a:tc>
                <a:tc>
                  <a:txBody>
                    <a:bodyPr/>
                    <a:lstStyle/>
                    <a:p>
                      <a:endParaRPr lang="ru-RU" sz="2000">
                        <a:latin typeface="Times New Roman" pitchFamily="18" charset="0"/>
                        <a:cs typeface="Times New Roman" pitchFamily="18" charset="0"/>
                      </a:endParaRPr>
                    </a:p>
                  </a:txBody>
                  <a:tcPr/>
                </a:tc>
                <a:tc>
                  <a:txBody>
                    <a:bodyPr/>
                    <a:lstStyle/>
                    <a:p>
                      <a:endParaRPr lang="ru-RU" sz="2000" dirty="0">
                        <a:latin typeface="Times New Roman" pitchFamily="18" charset="0"/>
                        <a:cs typeface="Times New Roman" pitchFamily="18" charset="0"/>
                      </a:endParaRPr>
                    </a:p>
                  </a:txBody>
                  <a:tcPr/>
                </a:tc>
                <a:tc>
                  <a:txBody>
                    <a:bodyPr/>
                    <a:lstStyle/>
                    <a:p>
                      <a:pPr algn="ctr">
                        <a:lnSpc>
                          <a:spcPct val="115000"/>
                        </a:lnSpc>
                        <a:spcAft>
                          <a:spcPts val="0"/>
                        </a:spcAft>
                      </a:pPr>
                      <a:r>
                        <a:rPr lang="kk-KZ" sz="1800" dirty="0">
                          <a:latin typeface="Times New Roman"/>
                          <a:ea typeface="Calibri"/>
                          <a:cs typeface="Times New Roman"/>
                        </a:rPr>
                        <a:t>+</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r>
                        <a:rPr lang="kk-KZ" sz="1800" dirty="0">
                          <a:latin typeface="Times New Roman"/>
                          <a:ea typeface="Calibri"/>
                          <a:cs typeface="Times New Roman"/>
                        </a:rPr>
                        <a:t> ЖШС Ерсай қайырымдылық көмек</a:t>
                      </a:r>
                      <a:endParaRPr lang="ru-RU" sz="1800" dirty="0">
                        <a:latin typeface="Calibri"/>
                        <a:ea typeface="Calibri"/>
                        <a:cs typeface="Times New Roman"/>
                      </a:endParaRPr>
                    </a:p>
                  </a:txBody>
                  <a:tcPr marL="68580" marR="68580" marT="0" marB="0"/>
                </a:tc>
              </a:tr>
              <a:tr h="966103">
                <a:tc>
                  <a:txBody>
                    <a:bodyPr/>
                    <a:lstStyle/>
                    <a:p>
                      <a:pPr algn="just">
                        <a:lnSpc>
                          <a:spcPct val="115000"/>
                        </a:lnSpc>
                        <a:spcAft>
                          <a:spcPts val="0"/>
                        </a:spcAft>
                      </a:pPr>
                      <a:r>
                        <a:rPr lang="kk-KZ" sz="1800" dirty="0">
                          <a:latin typeface="Times New Roman"/>
                          <a:ea typeface="Calibri"/>
                          <a:cs typeface="Times New Roman"/>
                        </a:rPr>
                        <a:t>Аудандық жедел жәрдем бөлімшесін Облыстық жедел жәрдем станциясына қосу</a:t>
                      </a:r>
                      <a:endParaRPr lang="ru-RU" sz="1800" dirty="0">
                        <a:latin typeface="Calibri"/>
                        <a:ea typeface="Calibri"/>
                        <a:cs typeface="Times New Roman"/>
                      </a:endParaRPr>
                    </a:p>
                  </a:txBody>
                  <a:tcPr marL="68580" marR="68580" marT="0" marB="0"/>
                </a:tc>
                <a:tc>
                  <a:txBody>
                    <a:bodyPr/>
                    <a:lstStyle/>
                    <a:p>
                      <a:endParaRPr lang="ru-RU" sz="2000">
                        <a:latin typeface="Times New Roman" pitchFamily="18" charset="0"/>
                        <a:cs typeface="Times New Roman" pitchFamily="18" charset="0"/>
                      </a:endParaRPr>
                    </a:p>
                  </a:txBody>
                  <a:tcPr/>
                </a:tc>
                <a:tc>
                  <a:txBody>
                    <a:bodyPr/>
                    <a:lstStyle/>
                    <a:p>
                      <a:endParaRPr lang="ru-RU" sz="2000" dirty="0">
                        <a:latin typeface="Times New Roman" pitchFamily="18" charset="0"/>
                        <a:cs typeface="Times New Roman" pitchFamily="18" charset="0"/>
                      </a:endParaRPr>
                    </a:p>
                  </a:txBody>
                  <a:tcPr/>
                </a:tc>
                <a:tc>
                  <a:txBody>
                    <a:bodyPr/>
                    <a:lstStyle/>
                    <a:p>
                      <a:pPr algn="ctr">
                        <a:lnSpc>
                          <a:spcPct val="115000"/>
                        </a:lnSpc>
                        <a:spcAft>
                          <a:spcPts val="0"/>
                        </a:spcAft>
                      </a:pPr>
                      <a:r>
                        <a:rPr lang="kk-KZ" sz="1800" dirty="0" smtClean="0">
                          <a:latin typeface="Calibri"/>
                          <a:ea typeface="Calibri"/>
                          <a:cs typeface="Times New Roman"/>
                        </a:rPr>
                        <a:t>+</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r>
              <a:tr h="1932206">
                <a:tc>
                  <a:txBody>
                    <a:bodyPr/>
                    <a:lstStyle/>
                    <a:p>
                      <a:pPr algn="just">
                        <a:lnSpc>
                          <a:spcPct val="115000"/>
                        </a:lnSpc>
                        <a:spcAft>
                          <a:spcPts val="0"/>
                        </a:spcAft>
                      </a:pPr>
                      <a:r>
                        <a:rPr lang="kk-KZ" sz="1800" dirty="0">
                          <a:latin typeface="Times New Roman"/>
                          <a:ea typeface="Calibri"/>
                          <a:cs typeface="Times New Roman"/>
                        </a:rPr>
                        <a:t>ҚРДСМ 03.07.2017 жылғы «ҚР да жедел медициналық көмек көрсету қағидаларын бекіту туралы» бұйрығына сәйкес қабылдау бөлімін жабдықтау</a:t>
                      </a:r>
                      <a:endParaRPr lang="ru-RU" sz="1800" dirty="0">
                        <a:latin typeface="Calibri"/>
                        <a:ea typeface="Calibri"/>
                        <a:cs typeface="Times New Roman"/>
                      </a:endParaRPr>
                    </a:p>
                  </a:txBody>
                  <a:tcPr marL="68580" marR="68580" marT="0" marB="0"/>
                </a:tc>
                <a:tc>
                  <a:txBody>
                    <a:bodyPr/>
                    <a:lstStyle/>
                    <a:p>
                      <a:endParaRPr lang="ru-RU" sz="2000">
                        <a:latin typeface="Times New Roman" pitchFamily="18" charset="0"/>
                        <a:cs typeface="Times New Roman" pitchFamily="18" charset="0"/>
                      </a:endParaRPr>
                    </a:p>
                  </a:txBody>
                  <a:tcPr/>
                </a:tc>
                <a:tc>
                  <a:txBody>
                    <a:bodyPr/>
                    <a:lstStyle/>
                    <a:p>
                      <a:endParaRPr lang="ru-RU" sz="2000">
                        <a:latin typeface="Times New Roman" pitchFamily="18" charset="0"/>
                        <a:cs typeface="Times New Roman" pitchFamily="18" charset="0"/>
                      </a:endParaRPr>
                    </a:p>
                  </a:txBody>
                  <a:tcPr/>
                </a:tc>
                <a:tc>
                  <a:txBody>
                    <a:bodyPr/>
                    <a:lstStyle/>
                    <a:p>
                      <a:pPr algn="ctr">
                        <a:lnSpc>
                          <a:spcPct val="115000"/>
                        </a:lnSpc>
                        <a:spcAft>
                          <a:spcPts val="0"/>
                        </a:spcAft>
                      </a:pPr>
                      <a:r>
                        <a:rPr lang="kk-KZ" sz="1800" dirty="0">
                          <a:latin typeface="Times New Roman"/>
                          <a:ea typeface="Calibri"/>
                          <a:cs typeface="Times New Roman"/>
                        </a:rPr>
                        <a:t>+</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700" b="1" dirty="0" smtClean="0">
                <a:latin typeface="Times New Roman" pitchFamily="18" charset="0"/>
                <a:cs typeface="Times New Roman" pitchFamily="18" charset="0"/>
              </a:rPr>
              <a:t>         Жас мамандармен қамту, білім жетілдіру:</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fontAlgn="t"/>
            <a:endParaRPr lang="kk-KZ" b="1" dirty="0" smtClean="0"/>
          </a:p>
          <a:p>
            <a:pPr fontAlgn="t"/>
            <a:endParaRPr lang="ru-RU" dirty="0"/>
          </a:p>
        </p:txBody>
      </p:sp>
      <p:graphicFrame>
        <p:nvGraphicFramePr>
          <p:cNvPr id="4" name="Таблица 3"/>
          <p:cNvGraphicFramePr>
            <a:graphicFrameLocks noGrp="1"/>
          </p:cNvGraphicFramePr>
          <p:nvPr/>
        </p:nvGraphicFramePr>
        <p:xfrm>
          <a:off x="1043608" y="1571612"/>
          <a:ext cx="7286676" cy="3714776"/>
        </p:xfrm>
        <a:graphic>
          <a:graphicData uri="http://schemas.openxmlformats.org/drawingml/2006/table">
            <a:tbl>
              <a:tblPr firstRow="1" bandRow="1">
                <a:tableStyleId>{5C22544A-7EE6-4342-B048-85BDC9FD1C3A}</a:tableStyleId>
              </a:tblPr>
              <a:tblGrid>
                <a:gridCol w="2313946"/>
                <a:gridCol w="1571636"/>
                <a:gridCol w="1653122"/>
                <a:gridCol w="1747972"/>
              </a:tblGrid>
              <a:tr h="817035">
                <a:tc>
                  <a:txBody>
                    <a:bodyPr/>
                    <a:lstStyle/>
                    <a:p>
                      <a:endParaRPr lang="ru-RU" dirty="0"/>
                    </a:p>
                  </a:txBody>
                  <a:tcPr/>
                </a:tc>
                <a:tc>
                  <a:txBody>
                    <a:bodyPr/>
                    <a:lstStyle/>
                    <a:p>
                      <a:pPr algn="ctr"/>
                      <a:r>
                        <a:rPr lang="kk-KZ" sz="2000" dirty="0" smtClean="0">
                          <a:solidFill>
                            <a:schemeClr val="tx1"/>
                          </a:solidFill>
                          <a:latin typeface="Times New Roman" pitchFamily="18" charset="0"/>
                          <a:cs typeface="Times New Roman" pitchFamily="18" charset="0"/>
                        </a:rPr>
                        <a:t>2016</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2017</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2018</a:t>
                      </a:r>
                    </a:p>
                    <a:p>
                      <a:pPr algn="ctr"/>
                      <a:endParaRPr lang="ru-RU" sz="2000" dirty="0">
                        <a:solidFill>
                          <a:schemeClr val="tx1"/>
                        </a:solidFill>
                        <a:latin typeface="Times New Roman" pitchFamily="18" charset="0"/>
                        <a:cs typeface="Times New Roman" pitchFamily="18" charset="0"/>
                      </a:endParaRPr>
                    </a:p>
                  </a:txBody>
                  <a:tcPr/>
                </a:tc>
              </a:tr>
              <a:tr h="1073816">
                <a:tc>
                  <a:txBody>
                    <a:bodyPr/>
                    <a:lstStyle/>
                    <a:p>
                      <a:pPr algn="just">
                        <a:lnSpc>
                          <a:spcPct val="115000"/>
                        </a:lnSpc>
                        <a:spcAft>
                          <a:spcPts val="0"/>
                        </a:spcAft>
                      </a:pPr>
                      <a:r>
                        <a:rPr lang="kk-KZ" sz="2000" dirty="0">
                          <a:solidFill>
                            <a:srgbClr val="000000"/>
                          </a:solidFill>
                          <a:latin typeface="Times New Roman"/>
                          <a:ea typeface="Calibri"/>
                          <a:cs typeface="Times New Roman"/>
                        </a:rPr>
                        <a:t>Жас мамандармен қамту</a:t>
                      </a:r>
                      <a:endParaRPr lang="ru-RU" sz="2000" dirty="0">
                        <a:latin typeface="Calibri"/>
                        <a:ea typeface="Calibri"/>
                        <a:cs typeface="Times New Roman"/>
                      </a:endParaRPr>
                    </a:p>
                  </a:txBody>
                  <a:tcPr marL="68580" marR="68580" marT="0" marB="0"/>
                </a:tc>
                <a:tc>
                  <a:txBody>
                    <a:bodyPr/>
                    <a:lstStyle/>
                    <a:p>
                      <a:r>
                        <a:rPr lang="kk-KZ" dirty="0" smtClean="0"/>
                        <a:t>        3</a:t>
                      </a:r>
                      <a:endParaRPr lang="ru-RU" dirty="0"/>
                    </a:p>
                  </a:txBody>
                  <a:tcPr/>
                </a:tc>
                <a:tc>
                  <a:txBody>
                    <a:bodyPr/>
                    <a:lstStyle/>
                    <a:p>
                      <a:pPr algn="ctr">
                        <a:lnSpc>
                          <a:spcPct val="115000"/>
                        </a:lnSpc>
                        <a:spcAft>
                          <a:spcPts val="0"/>
                        </a:spcAft>
                      </a:pPr>
                      <a:r>
                        <a:rPr lang="kk-KZ" sz="2000" dirty="0">
                          <a:solidFill>
                            <a:srgbClr val="000000"/>
                          </a:solidFill>
                          <a:latin typeface="Times New Roman"/>
                          <a:ea typeface="Calibri"/>
                          <a:cs typeface="Times New Roman"/>
                        </a:rPr>
                        <a:t>      </a:t>
                      </a:r>
                      <a:r>
                        <a:rPr lang="kk-KZ" sz="2000" dirty="0" smtClean="0">
                          <a:solidFill>
                            <a:srgbClr val="000000"/>
                          </a:solidFill>
                          <a:latin typeface="Times New Roman"/>
                          <a:ea typeface="Calibri"/>
                          <a:cs typeface="Times New Roman"/>
                        </a:rPr>
                        <a:t>7 </a:t>
                      </a:r>
                    </a:p>
                    <a:p>
                      <a:pPr algn="l">
                        <a:lnSpc>
                          <a:spcPct val="115000"/>
                        </a:lnSpc>
                        <a:spcAft>
                          <a:spcPts val="0"/>
                        </a:spcAft>
                      </a:pPr>
                      <a:r>
                        <a:rPr lang="kk-KZ" sz="2000" dirty="0" smtClean="0">
                          <a:solidFill>
                            <a:srgbClr val="000000"/>
                          </a:solidFill>
                          <a:latin typeface="Times New Roman"/>
                          <a:ea typeface="Calibri"/>
                          <a:cs typeface="Times New Roman"/>
                        </a:rPr>
                        <a:t> </a:t>
                      </a:r>
                      <a:endParaRPr lang="ru-RU" sz="2000" dirty="0">
                        <a:latin typeface="Calibri"/>
                        <a:ea typeface="Calibri"/>
                        <a:cs typeface="Times New Roman"/>
                      </a:endParaRPr>
                    </a:p>
                  </a:txBody>
                  <a:tcPr marL="68580" marR="68580" marT="0" marB="0"/>
                </a:tc>
                <a:tc>
                  <a:txBody>
                    <a:bodyPr/>
                    <a:lstStyle/>
                    <a:p>
                      <a:pPr algn="ctr">
                        <a:lnSpc>
                          <a:spcPct val="115000"/>
                        </a:lnSpc>
                        <a:spcAft>
                          <a:spcPts val="0"/>
                        </a:spcAft>
                      </a:pPr>
                      <a:r>
                        <a:rPr lang="kk-KZ" sz="2000" dirty="0" smtClean="0">
                          <a:solidFill>
                            <a:srgbClr val="000000"/>
                          </a:solidFill>
                          <a:latin typeface="Times New Roman"/>
                          <a:ea typeface="Calibri"/>
                          <a:cs typeface="Times New Roman"/>
                        </a:rPr>
                        <a:t> 2</a:t>
                      </a:r>
                      <a:endParaRPr lang="ru-RU" sz="2000" dirty="0">
                        <a:latin typeface="Calibri"/>
                        <a:ea typeface="Calibri"/>
                        <a:cs typeface="Times New Roman"/>
                      </a:endParaRPr>
                    </a:p>
                  </a:txBody>
                  <a:tcPr marL="68580" marR="68580" marT="0" marB="0"/>
                </a:tc>
              </a:tr>
              <a:tr h="1348402">
                <a:tc>
                  <a:txBody>
                    <a:bodyPr/>
                    <a:lstStyle/>
                    <a:p>
                      <a:pPr algn="just">
                        <a:lnSpc>
                          <a:spcPct val="115000"/>
                        </a:lnSpc>
                        <a:spcAft>
                          <a:spcPts val="0"/>
                        </a:spcAft>
                      </a:pPr>
                      <a:r>
                        <a:rPr lang="kk-KZ" sz="2000" dirty="0">
                          <a:solidFill>
                            <a:srgbClr val="000000"/>
                          </a:solidFill>
                          <a:latin typeface="Times New Roman"/>
                          <a:ea typeface="Calibri"/>
                          <a:cs typeface="Times New Roman"/>
                        </a:rPr>
                        <a:t>Білім жетілдіру </a:t>
                      </a:r>
                      <a:endParaRPr lang="ru-RU" sz="2000" dirty="0">
                        <a:latin typeface="Calibri"/>
                        <a:ea typeface="Calibri"/>
                        <a:cs typeface="Times New Roman"/>
                      </a:endParaRPr>
                    </a:p>
                  </a:txBody>
                  <a:tcPr marL="68580" marR="68580" marT="0" marB="0"/>
                </a:tc>
                <a:tc>
                  <a:txBody>
                    <a:bodyPr/>
                    <a:lstStyle/>
                    <a:p>
                      <a:r>
                        <a:rPr lang="kk-KZ" dirty="0" smtClean="0">
                          <a:latin typeface="Times New Roman" pitchFamily="18" charset="0"/>
                          <a:cs typeface="Times New Roman" pitchFamily="18" charset="0"/>
                        </a:rPr>
                        <a:t>13 дәрігер,</a:t>
                      </a:r>
                    </a:p>
                    <a:p>
                      <a:r>
                        <a:rPr lang="kk-KZ" dirty="0" smtClean="0">
                          <a:latin typeface="Times New Roman" pitchFamily="18" charset="0"/>
                          <a:cs typeface="Times New Roman" pitchFamily="18" charset="0"/>
                        </a:rPr>
                        <a:t>8 мейірбике</a:t>
                      </a:r>
                      <a:endParaRPr lang="ru-RU" dirty="0">
                        <a:latin typeface="Times New Roman" pitchFamily="18" charset="0"/>
                        <a:cs typeface="Times New Roman" pitchFamily="18" charset="0"/>
                      </a:endParaRPr>
                    </a:p>
                  </a:txBody>
                  <a:tcPr/>
                </a:tc>
                <a:tc>
                  <a:txBody>
                    <a:bodyPr/>
                    <a:lstStyle/>
                    <a:p>
                      <a:pPr algn="l">
                        <a:lnSpc>
                          <a:spcPct val="115000"/>
                        </a:lnSpc>
                        <a:spcAft>
                          <a:spcPts val="0"/>
                        </a:spcAft>
                      </a:pPr>
                      <a:r>
                        <a:rPr lang="kk-KZ" sz="2000" dirty="0" smtClean="0">
                          <a:solidFill>
                            <a:srgbClr val="000000"/>
                          </a:solidFill>
                          <a:latin typeface="Times New Roman"/>
                          <a:ea typeface="Calibri"/>
                          <a:cs typeface="Times New Roman"/>
                        </a:rPr>
                        <a:t>17дәрігер,  </a:t>
                      </a:r>
                    </a:p>
                    <a:p>
                      <a:pPr algn="l">
                        <a:lnSpc>
                          <a:spcPct val="115000"/>
                        </a:lnSpc>
                        <a:spcAft>
                          <a:spcPts val="0"/>
                        </a:spcAft>
                      </a:pPr>
                      <a:r>
                        <a:rPr lang="kk-KZ" sz="2000" dirty="0" smtClean="0">
                          <a:solidFill>
                            <a:srgbClr val="000000"/>
                          </a:solidFill>
                          <a:latin typeface="Times New Roman"/>
                          <a:ea typeface="Calibri"/>
                          <a:cs typeface="Times New Roman"/>
                        </a:rPr>
                        <a:t>10 </a:t>
                      </a:r>
                      <a:r>
                        <a:rPr lang="kk-KZ" sz="2000" dirty="0">
                          <a:solidFill>
                            <a:srgbClr val="000000"/>
                          </a:solidFill>
                          <a:latin typeface="Times New Roman"/>
                          <a:ea typeface="Calibri"/>
                          <a:cs typeface="Times New Roman"/>
                        </a:rPr>
                        <a:t>мейірбике</a:t>
                      </a:r>
                      <a:endParaRPr lang="ru-RU" sz="2000" dirty="0">
                        <a:latin typeface="Calibri"/>
                        <a:ea typeface="Calibri"/>
                        <a:cs typeface="Times New Roman"/>
                      </a:endParaRPr>
                    </a:p>
                  </a:txBody>
                  <a:tcPr marL="68580" marR="68580" marT="0" marB="0"/>
                </a:tc>
                <a:tc>
                  <a:txBody>
                    <a:bodyPr/>
                    <a:lstStyle/>
                    <a:p>
                      <a:pPr algn="just">
                        <a:lnSpc>
                          <a:spcPct val="115000"/>
                        </a:lnSpc>
                        <a:spcAft>
                          <a:spcPts val="0"/>
                        </a:spcAft>
                      </a:pPr>
                      <a:r>
                        <a:rPr lang="kk-KZ" sz="2000" dirty="0" smtClean="0">
                          <a:solidFill>
                            <a:srgbClr val="000000"/>
                          </a:solidFill>
                          <a:latin typeface="Times New Roman"/>
                          <a:ea typeface="Calibri"/>
                          <a:cs typeface="Times New Roman"/>
                        </a:rPr>
                        <a:t>18дәрігер</a:t>
                      </a:r>
                      <a:r>
                        <a:rPr lang="kk-KZ" sz="2000" dirty="0">
                          <a:solidFill>
                            <a:srgbClr val="000000"/>
                          </a:solidFill>
                          <a:latin typeface="Times New Roman"/>
                          <a:ea typeface="Calibri"/>
                          <a:cs typeface="Times New Roman"/>
                        </a:rPr>
                        <a:t>, </a:t>
                      </a:r>
                      <a:endParaRPr lang="kk-KZ" sz="2000" dirty="0" smtClean="0">
                        <a:solidFill>
                          <a:srgbClr val="000000"/>
                        </a:solidFill>
                        <a:latin typeface="Times New Roman"/>
                        <a:ea typeface="Calibri"/>
                        <a:cs typeface="Times New Roman"/>
                      </a:endParaRPr>
                    </a:p>
                    <a:p>
                      <a:pPr algn="just">
                        <a:lnSpc>
                          <a:spcPct val="115000"/>
                        </a:lnSpc>
                        <a:spcAft>
                          <a:spcPts val="0"/>
                        </a:spcAft>
                      </a:pPr>
                      <a:r>
                        <a:rPr lang="kk-KZ" sz="2000" dirty="0" smtClean="0">
                          <a:solidFill>
                            <a:srgbClr val="000000"/>
                          </a:solidFill>
                          <a:latin typeface="Times New Roman"/>
                          <a:ea typeface="Calibri"/>
                          <a:cs typeface="Times New Roman"/>
                        </a:rPr>
                        <a:t>39 </a:t>
                      </a:r>
                      <a:r>
                        <a:rPr lang="kk-KZ" sz="2000" dirty="0">
                          <a:solidFill>
                            <a:srgbClr val="000000"/>
                          </a:solidFill>
                          <a:latin typeface="Times New Roman"/>
                          <a:ea typeface="Calibri"/>
                          <a:cs typeface="Times New Roman"/>
                        </a:rPr>
                        <a:t>мейірбике</a:t>
                      </a:r>
                      <a:endParaRPr lang="ru-RU" sz="2000" dirty="0">
                        <a:latin typeface="Calibri"/>
                        <a:ea typeface="Calibri"/>
                        <a:cs typeface="Times New Roman"/>
                      </a:endParaRPr>
                    </a:p>
                  </a:txBody>
                  <a:tcPr marL="68580" marR="68580" marT="0" marB="0"/>
                </a:tc>
              </a:tr>
              <a:tr h="475523">
                <a:tc>
                  <a:txBody>
                    <a:bodyPr/>
                    <a:lstStyle/>
                    <a:p>
                      <a:pPr algn="just">
                        <a:lnSpc>
                          <a:spcPct val="115000"/>
                        </a:lnSpc>
                        <a:spcAft>
                          <a:spcPts val="0"/>
                        </a:spcAft>
                      </a:pPr>
                      <a:r>
                        <a:rPr lang="kk-KZ" sz="2000" dirty="0">
                          <a:solidFill>
                            <a:srgbClr val="000000"/>
                          </a:solidFill>
                          <a:latin typeface="Times New Roman"/>
                          <a:ea typeface="Calibri"/>
                          <a:cs typeface="Times New Roman"/>
                        </a:rPr>
                        <a:t>Қайта даярлау </a:t>
                      </a:r>
                      <a:endParaRPr lang="ru-RU" sz="2000" dirty="0">
                        <a:latin typeface="Calibri"/>
                        <a:ea typeface="Calibri"/>
                        <a:cs typeface="Times New Roman"/>
                      </a:endParaRPr>
                    </a:p>
                  </a:txBody>
                  <a:tcPr marL="68580" marR="68580" marT="0" marB="0"/>
                </a:tc>
                <a:tc>
                  <a:txBody>
                    <a:bodyPr/>
                    <a:lstStyle/>
                    <a:p>
                      <a:r>
                        <a:rPr lang="ru-RU" dirty="0" smtClean="0">
                          <a:latin typeface="Times New Roman" pitchFamily="18" charset="0"/>
                          <a:cs typeface="Times New Roman" pitchFamily="18" charset="0"/>
                        </a:rPr>
                        <a:t>4 </a:t>
                      </a:r>
                      <a:r>
                        <a:rPr lang="ru-RU" dirty="0" err="1" smtClean="0">
                          <a:latin typeface="Times New Roman" pitchFamily="18" charset="0"/>
                          <a:cs typeface="Times New Roman" pitchFamily="18" charset="0"/>
                        </a:rPr>
                        <a:t>д</a:t>
                      </a:r>
                      <a:r>
                        <a:rPr lang="kk-KZ" dirty="0" smtClean="0">
                          <a:latin typeface="Times New Roman" pitchFamily="18" charset="0"/>
                          <a:cs typeface="Times New Roman" pitchFamily="18" charset="0"/>
                        </a:rPr>
                        <a:t>әрігер</a:t>
                      </a:r>
                      <a:endParaRPr lang="ru-RU" dirty="0">
                        <a:latin typeface="Times New Roman" pitchFamily="18" charset="0"/>
                        <a:cs typeface="Times New Roman" pitchFamily="18" charset="0"/>
                      </a:endParaRPr>
                    </a:p>
                  </a:txBody>
                  <a:tcPr/>
                </a:tc>
                <a:tc>
                  <a:txBody>
                    <a:bodyPr/>
                    <a:lstStyle/>
                    <a:p>
                      <a:pPr algn="l">
                        <a:lnSpc>
                          <a:spcPct val="115000"/>
                        </a:lnSpc>
                        <a:spcAft>
                          <a:spcPts val="0"/>
                        </a:spcAft>
                      </a:pPr>
                      <a:r>
                        <a:rPr lang="kk-KZ" sz="2000" dirty="0">
                          <a:solidFill>
                            <a:srgbClr val="000000"/>
                          </a:solidFill>
                          <a:latin typeface="Times New Roman"/>
                          <a:ea typeface="Calibri"/>
                          <a:cs typeface="Times New Roman"/>
                        </a:rPr>
                        <a:t>1 дәрігер</a:t>
                      </a:r>
                      <a:endParaRPr lang="ru-RU" sz="2000" dirty="0">
                        <a:latin typeface="Calibri"/>
                        <a:ea typeface="Calibri"/>
                        <a:cs typeface="Times New Roman"/>
                      </a:endParaRPr>
                    </a:p>
                  </a:txBody>
                  <a:tcPr marL="68580" marR="68580" marT="0" marB="0"/>
                </a:tc>
                <a:tc>
                  <a:txBody>
                    <a:bodyPr/>
                    <a:lstStyle/>
                    <a:p>
                      <a:pPr algn="just">
                        <a:lnSpc>
                          <a:spcPct val="115000"/>
                        </a:lnSpc>
                        <a:spcAft>
                          <a:spcPts val="0"/>
                        </a:spcAft>
                      </a:pPr>
                      <a:r>
                        <a:rPr lang="kk-KZ" sz="2000" dirty="0">
                          <a:solidFill>
                            <a:srgbClr val="000000"/>
                          </a:solidFill>
                          <a:latin typeface="Times New Roman"/>
                          <a:ea typeface="Calibri"/>
                          <a:cs typeface="Times New Roman"/>
                        </a:rPr>
                        <a:t>2 дәрігер</a:t>
                      </a:r>
                      <a:endParaRPr lang="ru-RU" sz="2000" dirty="0">
                        <a:latin typeface="Calibri"/>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704088"/>
            <a:ext cx="7211144" cy="492664"/>
          </a:xfrm>
        </p:spPr>
        <p:txBody>
          <a:bodyPr>
            <a:normAutofit/>
          </a:bodyPr>
          <a:lstStyle/>
          <a:p>
            <a:r>
              <a:rPr lang="kk-KZ" sz="2000" b="1" dirty="0" smtClean="0">
                <a:latin typeface="Times New Roman" pitchFamily="18" charset="0"/>
                <a:cs typeface="Times New Roman" pitchFamily="18" charset="0"/>
              </a:rPr>
              <a:t>2019 -2021 жылдарға  стратегиялық даму жоспары</a:t>
            </a:r>
            <a:endParaRPr lang="ru-RU" sz="2000" dirty="0"/>
          </a:p>
        </p:txBody>
      </p:sp>
      <p:graphicFrame>
        <p:nvGraphicFramePr>
          <p:cNvPr id="4" name="Содержимое 3"/>
          <p:cNvGraphicFramePr>
            <a:graphicFrameLocks noGrp="1"/>
          </p:cNvGraphicFramePr>
          <p:nvPr>
            <p:ph idx="1"/>
          </p:nvPr>
        </p:nvGraphicFramePr>
        <p:xfrm>
          <a:off x="1259632" y="1412776"/>
          <a:ext cx="7286676" cy="5221644"/>
        </p:xfrm>
        <a:graphic>
          <a:graphicData uri="http://schemas.openxmlformats.org/drawingml/2006/table">
            <a:tbl>
              <a:tblPr firstRow="1" bandRow="1">
                <a:tableStyleId>{5C22544A-7EE6-4342-B048-85BDC9FD1C3A}</a:tableStyleId>
              </a:tblPr>
              <a:tblGrid>
                <a:gridCol w="4929222"/>
                <a:gridCol w="785818"/>
                <a:gridCol w="714380"/>
                <a:gridCol w="857256"/>
              </a:tblGrid>
              <a:tr h="428628">
                <a:tc>
                  <a:txBody>
                    <a:bodyPr/>
                    <a:lstStyle/>
                    <a:p>
                      <a:r>
                        <a:rPr lang="kk-KZ" dirty="0" smtClean="0">
                          <a:solidFill>
                            <a:schemeClr val="tx1"/>
                          </a:solidFill>
                          <a:latin typeface="Times New Roman" pitchFamily="18" charset="0"/>
                          <a:cs typeface="Times New Roman" pitchFamily="18" charset="0"/>
                        </a:rPr>
                        <a:t>            Іс шара атауы</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2019</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2020</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2021</a:t>
                      </a:r>
                    </a:p>
                  </a:txBody>
                  <a:tcPr/>
                </a:tc>
              </a:tr>
              <a:tr h="380871">
                <a:tc gridSpan="4">
                  <a:txBody>
                    <a:bodyPr/>
                    <a:lstStyle/>
                    <a:p>
                      <a:pPr algn="ctr"/>
                      <a:r>
                        <a:rPr lang="kk-KZ" dirty="0" smtClean="0"/>
                        <a:t>      </a:t>
                      </a:r>
                      <a:r>
                        <a:rPr lang="kk-KZ" b="1" dirty="0" smtClean="0">
                          <a:latin typeface="Times New Roman" pitchFamily="18" charset="0"/>
                          <a:cs typeface="Times New Roman" pitchFamily="18" charset="0"/>
                        </a:rPr>
                        <a:t>Ұйымдастыру әдістемелік жұмыстар</a:t>
                      </a:r>
                      <a:endParaRPr lang="ru-RU" b="1" dirty="0">
                        <a:latin typeface="Times New Roman" pitchFamily="18" charset="0"/>
                        <a:cs typeface="Times New Roman" pitchFamily="18" charset="0"/>
                      </a:endParaRPr>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08139">
                <a:tc>
                  <a:txBody>
                    <a:bodyPr/>
                    <a:lstStyle/>
                    <a:p>
                      <a:pPr algn="just">
                        <a:lnSpc>
                          <a:spcPct val="115000"/>
                        </a:lnSpc>
                        <a:spcAft>
                          <a:spcPts val="0"/>
                        </a:spcAft>
                      </a:pPr>
                      <a:r>
                        <a:rPr lang="kk-KZ" sz="1600" dirty="0">
                          <a:latin typeface="Times New Roman"/>
                          <a:ea typeface="Calibri"/>
                          <a:cs typeface="Times New Roman"/>
                        </a:rPr>
                        <a:t>Маңғыстау облыстық денсаулық сақтау басқармасының 27.08.18жылғы «Денсаулық сақтау ұйымдардың кейбір мәселелері туралы» № 273   бұйрығына, Маңғыстау облысы әкімінің 12.11.2018 жылғы №281 «Денсаулық сақтау ұйымдарының кейбір мәселелері туралы» қаулысына сәйкес ШЖҚ МКК «Жетібай ауылдық ауруханасын» мен ШЖҚ МКК «Қарақия орталық аудандық ауруханасына» қосу жолымен «Қарақия аудандық  аурухана» ШЖҚ МКК болып қайта құру</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600" dirty="0">
                        <a:latin typeface="Times New Roman"/>
                        <a:ea typeface="Calibri"/>
                        <a:cs typeface="Times New Roman"/>
                      </a:endParaRPr>
                    </a:p>
                    <a:p>
                      <a:pPr algn="just">
                        <a:lnSpc>
                          <a:spcPct val="115000"/>
                        </a:lnSpc>
                        <a:spcAft>
                          <a:spcPts val="0"/>
                        </a:spcAft>
                      </a:pPr>
                      <a:r>
                        <a:rPr lang="kk-KZ" sz="1600" dirty="0">
                          <a:latin typeface="Times New Roman"/>
                          <a:ea typeface="Calibri"/>
                          <a:cs typeface="Times New Roman"/>
                        </a:rPr>
                        <a:t> 1 тоқсан</a:t>
                      </a:r>
                      <a:endParaRPr lang="ru-RU" sz="1600" dirty="0">
                        <a:latin typeface="Calibri"/>
                        <a:ea typeface="Calibri"/>
                        <a:cs typeface="Times New Roman"/>
                      </a:endParaRPr>
                    </a:p>
                  </a:txBody>
                  <a:tcPr marL="68580" marR="68580" marT="0" marB="0"/>
                </a:tc>
                <a:tc>
                  <a:txBody>
                    <a:bodyPr/>
                    <a:lstStyle/>
                    <a:p>
                      <a:endParaRPr lang="ru-RU" dirty="0"/>
                    </a:p>
                  </a:txBody>
                  <a:tcPr/>
                </a:tc>
                <a:tc>
                  <a:txBody>
                    <a:bodyPr/>
                    <a:lstStyle/>
                    <a:p>
                      <a:endParaRPr lang="ru-RU" dirty="0"/>
                    </a:p>
                  </a:txBody>
                  <a:tcPr/>
                </a:tc>
              </a:tr>
              <a:tr h="484285">
                <a:tc>
                  <a:txBody>
                    <a:bodyPr/>
                    <a:lstStyle/>
                    <a:p>
                      <a:pPr algn="just">
                        <a:lnSpc>
                          <a:spcPct val="115000"/>
                        </a:lnSpc>
                        <a:spcAft>
                          <a:spcPts val="0"/>
                        </a:spcAft>
                      </a:pPr>
                      <a:r>
                        <a:rPr lang="kk-KZ" sz="1600" dirty="0">
                          <a:latin typeface="Times New Roman"/>
                          <a:ea typeface="Calibri"/>
                          <a:cs typeface="Times New Roman"/>
                        </a:rPr>
                        <a:t>Мекемеде байқау кеңесін құру</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r>
                        <a:rPr lang="kk-KZ" sz="1400" dirty="0" smtClean="0">
                          <a:latin typeface="Times New Roman"/>
                          <a:ea typeface="Calibri"/>
                          <a:cs typeface="Times New Roman"/>
                        </a:rPr>
                        <a:t>1жарты</a:t>
                      </a:r>
                      <a:r>
                        <a:rPr lang="kk-KZ" sz="1400" baseline="0" dirty="0" smtClean="0">
                          <a:latin typeface="Times New Roman"/>
                          <a:ea typeface="Calibri"/>
                          <a:cs typeface="Times New Roman"/>
                        </a:rPr>
                        <a:t> жыл</a:t>
                      </a:r>
                      <a:endParaRPr lang="ru-RU" sz="1400" dirty="0">
                        <a:latin typeface="Calibri"/>
                        <a:ea typeface="Calibri"/>
                        <a:cs typeface="Times New Roman"/>
                      </a:endParaRPr>
                    </a:p>
                  </a:txBody>
                  <a:tcPr marL="68580" marR="68580" marT="0" marB="0"/>
                </a:tc>
                <a:tc>
                  <a:txBody>
                    <a:bodyPr/>
                    <a:lstStyle/>
                    <a:p>
                      <a:endParaRPr lang="ru-RU" dirty="0"/>
                    </a:p>
                  </a:txBody>
                  <a:tcPr/>
                </a:tc>
                <a:tc>
                  <a:txBody>
                    <a:bodyPr/>
                    <a:lstStyle/>
                    <a:p>
                      <a:endParaRPr lang="ru-RU"/>
                    </a:p>
                  </a:txBody>
                  <a:tcPr/>
                </a:tc>
              </a:tr>
              <a:tr h="1013278">
                <a:tc>
                  <a:txBody>
                    <a:bodyPr/>
                    <a:lstStyle/>
                    <a:p>
                      <a:pPr algn="just"/>
                      <a:r>
                        <a:rPr lang="kk-KZ" sz="1600" dirty="0">
                          <a:latin typeface="Times New Roman" pitchFamily="18" charset="0"/>
                          <a:ea typeface="Times New Roman"/>
                          <a:cs typeface="Times New Roman" pitchFamily="18" charset="0"/>
                        </a:rPr>
                        <a:t>Қазақстан Республикасының денсаулық сақтау саласын дамытудың 2016-2019 жылдарға арналған «Денсаулық» мемлекеттік бағдарламасына сәйкес жол карталармен 5 бағытта жұмысты жалғастыру </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400" dirty="0">
                          <a:latin typeface="Times New Roman" pitchFamily="18" charset="0"/>
                          <a:ea typeface="Calibri"/>
                          <a:cs typeface="Times New Roman" pitchFamily="18" charset="0"/>
                        </a:rPr>
                        <a:t>   </a:t>
                      </a:r>
                      <a:endParaRPr lang="ru-RU" sz="1400" dirty="0">
                        <a:latin typeface="Times New Roman" pitchFamily="18" charset="0"/>
                        <a:ea typeface="Calibri"/>
                        <a:cs typeface="Times New Roman" pitchFamily="18" charset="0"/>
                      </a:endParaRPr>
                    </a:p>
                    <a:p>
                      <a:pPr algn="just">
                        <a:lnSpc>
                          <a:spcPct val="115000"/>
                        </a:lnSpc>
                        <a:spcAft>
                          <a:spcPts val="0"/>
                        </a:spcAft>
                      </a:pPr>
                      <a:r>
                        <a:rPr lang="kk-KZ" sz="1400" dirty="0">
                          <a:latin typeface="Times New Roman" pitchFamily="18" charset="0"/>
                          <a:ea typeface="Calibri"/>
                          <a:cs typeface="Times New Roman" pitchFamily="18" charset="0"/>
                        </a:rPr>
                        <a:t>    Жыл бойына</a:t>
                      </a:r>
                      <a:endParaRPr lang="ru-RU" sz="1400" dirty="0">
                        <a:latin typeface="Times New Roman" pitchFamily="18" charset="0"/>
                        <a:ea typeface="Calibri"/>
                        <a:cs typeface="Times New Roman" pitchFamily="18" charset="0"/>
                      </a:endParaRPr>
                    </a:p>
                  </a:txBody>
                  <a:tcPr marL="68580" marR="68580" marT="0" marB="0"/>
                </a:tc>
                <a:tc>
                  <a:txBody>
                    <a:bodyPr/>
                    <a:lstStyle/>
                    <a:p>
                      <a:endParaRPr lang="ru-RU" dirty="0"/>
                    </a:p>
                  </a:txBody>
                  <a:tcPr/>
                </a:tc>
                <a:tc>
                  <a:txBody>
                    <a:bodyPr/>
                    <a:lstStyle/>
                    <a:p>
                      <a:endParaRPr lang="ru-RU"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428728" y="571482"/>
          <a:ext cx="7505724" cy="5777986"/>
        </p:xfrm>
        <a:graphic>
          <a:graphicData uri="http://schemas.openxmlformats.org/drawingml/2006/table">
            <a:tbl>
              <a:tblPr firstRow="1" bandRow="1">
                <a:tableStyleId>{5C22544A-7EE6-4342-B048-85BDC9FD1C3A}</a:tableStyleId>
              </a:tblPr>
              <a:tblGrid>
                <a:gridCol w="4641038"/>
                <a:gridCol w="929483"/>
                <a:gridCol w="1000982"/>
                <a:gridCol w="934221"/>
              </a:tblGrid>
              <a:tr h="481135">
                <a:tc>
                  <a:txBody>
                    <a:bodyPr/>
                    <a:lstStyle/>
                    <a:p>
                      <a:r>
                        <a:rPr lang="kk-KZ" dirty="0" smtClean="0">
                          <a:solidFill>
                            <a:schemeClr val="tx1"/>
                          </a:solidFill>
                          <a:latin typeface="Times New Roman" pitchFamily="18" charset="0"/>
                          <a:cs typeface="Times New Roman" pitchFamily="18" charset="0"/>
                        </a:rPr>
                        <a:t>            Іс шара атауы</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2019</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2020</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2021</a:t>
                      </a:r>
                    </a:p>
                  </a:txBody>
                  <a:tcPr/>
                </a:tc>
              </a:tr>
              <a:tr h="1519127">
                <a:tc>
                  <a:txBody>
                    <a:bodyPr/>
                    <a:lstStyle/>
                    <a:p>
                      <a:pPr algn="just"/>
                      <a:r>
                        <a:rPr lang="ru-RU" sz="1600" b="0" dirty="0" err="1">
                          <a:solidFill>
                            <a:schemeClr val="tx1"/>
                          </a:solidFill>
                          <a:latin typeface="Times New Roman" pitchFamily="18" charset="0"/>
                          <a:ea typeface="Times New Roman"/>
                          <a:cs typeface="Times New Roman" pitchFamily="18" charset="0"/>
                        </a:rPr>
                        <a:t>Қазақстан </a:t>
                      </a:r>
                      <a:r>
                        <a:rPr lang="ru-RU" sz="1600" b="0" dirty="0" err="1" smtClean="0">
                          <a:solidFill>
                            <a:schemeClr val="tx1"/>
                          </a:solidFill>
                          <a:latin typeface="Times New Roman" pitchFamily="18" charset="0"/>
                          <a:ea typeface="Times New Roman"/>
                          <a:cs typeface="Times New Roman" pitchFamily="18" charset="0"/>
                        </a:rPr>
                        <a:t>Республикасының</a:t>
                      </a:r>
                      <a:r>
                        <a:rPr lang="kk-KZ" sz="1600" b="0" dirty="0" smtClean="0">
                          <a:solidFill>
                            <a:schemeClr val="tx1"/>
                          </a:solidFill>
                          <a:latin typeface="Times New Roman" pitchFamily="18" charset="0"/>
                          <a:ea typeface="Times New Roman"/>
                          <a:cs typeface="Times New Roman" pitchFamily="18" charset="0"/>
                        </a:rPr>
                        <a:t>д</a:t>
                      </a:r>
                      <a:r>
                        <a:rPr lang="ru-RU" sz="1600" b="0" dirty="0" err="1">
                          <a:solidFill>
                            <a:schemeClr val="tx1"/>
                          </a:solidFill>
                          <a:latin typeface="Times New Roman" pitchFamily="18" charset="0"/>
                          <a:ea typeface="Times New Roman"/>
                          <a:cs typeface="Times New Roman" pitchFamily="18" charset="0"/>
                        </a:rPr>
                        <a:t>енсаулық сақтау саласын</a:t>
                      </a:r>
                      <a:r>
                        <a:rPr lang="ru-RU" sz="1600" b="0" dirty="0">
                          <a:solidFill>
                            <a:schemeClr val="tx1"/>
                          </a:solidFill>
                          <a:latin typeface="Times New Roman" pitchFamily="18" charset="0"/>
                          <a:ea typeface="Times New Roman"/>
                          <a:cs typeface="Times New Roman" pitchFamily="18" charset="0"/>
                        </a:rPr>
                        <a:t> </a:t>
                      </a:r>
                      <a:r>
                        <a:rPr lang="ru-RU" sz="1600" b="0" dirty="0" err="1">
                          <a:solidFill>
                            <a:schemeClr val="tx1"/>
                          </a:solidFill>
                          <a:latin typeface="Times New Roman" pitchFamily="18" charset="0"/>
                          <a:ea typeface="Times New Roman"/>
                          <a:cs typeface="Times New Roman" pitchFamily="18" charset="0"/>
                        </a:rPr>
                        <a:t>дамытудың </a:t>
                      </a:r>
                      <a:r>
                        <a:rPr lang="ru-RU" sz="1600" b="0" dirty="0">
                          <a:solidFill>
                            <a:schemeClr val="tx1"/>
                          </a:solidFill>
                          <a:latin typeface="Times New Roman" pitchFamily="18" charset="0"/>
                          <a:ea typeface="Times New Roman"/>
                          <a:cs typeface="Times New Roman" pitchFamily="18" charset="0"/>
                        </a:rPr>
                        <a:t>2016-2019 </a:t>
                      </a:r>
                      <a:r>
                        <a:rPr lang="ru-RU" sz="1600" b="0" dirty="0" err="1">
                          <a:solidFill>
                            <a:schemeClr val="tx1"/>
                          </a:solidFill>
                          <a:latin typeface="Times New Roman" pitchFamily="18" charset="0"/>
                          <a:ea typeface="Times New Roman"/>
                          <a:cs typeface="Times New Roman" pitchFamily="18" charset="0"/>
                        </a:rPr>
                        <a:t>жылдарға </a:t>
                      </a:r>
                      <a:r>
                        <a:rPr lang="ru-RU" sz="1600" b="0" dirty="0" err="1" smtClean="0">
                          <a:solidFill>
                            <a:schemeClr val="tx1"/>
                          </a:solidFill>
                          <a:latin typeface="Times New Roman" pitchFamily="18" charset="0"/>
                          <a:ea typeface="Times New Roman"/>
                          <a:cs typeface="Times New Roman" pitchFamily="18" charset="0"/>
                        </a:rPr>
                        <a:t>арналған</a:t>
                      </a:r>
                      <a:r>
                        <a:rPr lang="ru-RU" sz="1600" b="0" dirty="0" smtClean="0">
                          <a:solidFill>
                            <a:schemeClr val="tx1"/>
                          </a:solidFill>
                          <a:latin typeface="Times New Roman" pitchFamily="18" charset="0"/>
                          <a:ea typeface="Times New Roman"/>
                          <a:cs typeface="Times New Roman" pitchFamily="18" charset="0"/>
                        </a:rPr>
                        <a:t>«</a:t>
                      </a:r>
                      <a:r>
                        <a:rPr lang="ru-RU" sz="1600" b="0" dirty="0" err="1" smtClean="0">
                          <a:solidFill>
                            <a:schemeClr val="tx1"/>
                          </a:solidFill>
                          <a:latin typeface="Times New Roman" pitchFamily="18" charset="0"/>
                          <a:ea typeface="Times New Roman"/>
                          <a:cs typeface="Times New Roman" pitchFamily="18" charset="0"/>
                        </a:rPr>
                        <a:t>Денсаулық</a:t>
                      </a:r>
                      <a:r>
                        <a:rPr lang="ru-RU" sz="1600" b="0" dirty="0" smtClean="0">
                          <a:solidFill>
                            <a:schemeClr val="tx1"/>
                          </a:solidFill>
                          <a:latin typeface="Times New Roman" pitchFamily="18" charset="0"/>
                          <a:ea typeface="Times New Roman"/>
                          <a:cs typeface="Times New Roman" pitchFamily="18" charset="0"/>
                        </a:rPr>
                        <a:t>» </a:t>
                      </a:r>
                      <a:r>
                        <a:rPr lang="ru-RU" sz="1600" b="0" dirty="0" err="1" smtClean="0">
                          <a:solidFill>
                            <a:schemeClr val="tx1"/>
                          </a:solidFill>
                          <a:latin typeface="Times New Roman" pitchFamily="18" charset="0"/>
                          <a:ea typeface="Times New Roman"/>
                          <a:cs typeface="Times New Roman" pitchFamily="18" charset="0"/>
                        </a:rPr>
                        <a:t>мемлекеттік</a:t>
                      </a:r>
                      <a:r>
                        <a:rPr lang="ru-RU" sz="1600" b="0" dirty="0">
                          <a:solidFill>
                            <a:schemeClr val="tx1"/>
                          </a:solidFill>
                          <a:latin typeface="Times New Roman" pitchFamily="18" charset="0"/>
                          <a:ea typeface="Times New Roman"/>
                          <a:cs typeface="Times New Roman" pitchFamily="18" charset="0"/>
                        </a:rPr>
                        <a:t> </a:t>
                      </a:r>
                      <a:r>
                        <a:rPr lang="ru-RU" sz="1600" b="0" dirty="0" err="1" smtClean="0">
                          <a:solidFill>
                            <a:schemeClr val="tx1"/>
                          </a:solidFill>
                          <a:latin typeface="Times New Roman" pitchFamily="18" charset="0"/>
                          <a:ea typeface="Times New Roman"/>
                          <a:cs typeface="Times New Roman" pitchFamily="18" charset="0"/>
                        </a:rPr>
                        <a:t>бағдарламасы-ның </a:t>
                      </a:r>
                      <a:r>
                        <a:rPr lang="ru-RU" sz="1600" b="0" dirty="0" err="1">
                          <a:solidFill>
                            <a:schemeClr val="tx1"/>
                          </a:solidFill>
                          <a:latin typeface="Times New Roman" pitchFamily="18" charset="0"/>
                          <a:ea typeface="Times New Roman"/>
                          <a:cs typeface="Times New Roman" pitchFamily="18" charset="0"/>
                        </a:rPr>
                        <a:t>басты</a:t>
                      </a:r>
                      <a:r>
                        <a:rPr lang="ru-RU" sz="1600" b="0" dirty="0">
                          <a:solidFill>
                            <a:schemeClr val="tx1"/>
                          </a:solidFill>
                          <a:latin typeface="Times New Roman" pitchFamily="18" charset="0"/>
                          <a:ea typeface="Times New Roman"/>
                          <a:cs typeface="Times New Roman" pitchFamily="18" charset="0"/>
                        </a:rPr>
                        <a:t> </a:t>
                      </a:r>
                      <a:r>
                        <a:rPr lang="ru-RU" sz="1600" b="0" dirty="0" err="1">
                          <a:solidFill>
                            <a:schemeClr val="tx1"/>
                          </a:solidFill>
                          <a:latin typeface="Times New Roman" pitchFamily="18" charset="0"/>
                          <a:ea typeface="Times New Roman"/>
                          <a:cs typeface="Times New Roman" pitchFamily="18" charset="0"/>
                        </a:rPr>
                        <a:t>бағыттарының бірі</a:t>
                      </a:r>
                      <a:r>
                        <a:rPr lang="ru-RU" sz="1600" b="0" dirty="0">
                          <a:solidFill>
                            <a:schemeClr val="tx1"/>
                          </a:solidFill>
                          <a:latin typeface="Times New Roman" pitchFamily="18" charset="0"/>
                          <a:ea typeface="Times New Roman"/>
                          <a:cs typeface="Times New Roman" pitchFamily="18" charset="0"/>
                        </a:rPr>
                        <a:t> – </a:t>
                      </a:r>
                      <a:r>
                        <a:rPr lang="ru-RU" sz="1600" b="0" dirty="0" err="1">
                          <a:solidFill>
                            <a:schemeClr val="tx1"/>
                          </a:solidFill>
                          <a:latin typeface="Times New Roman" pitchFamily="18" charset="0"/>
                          <a:ea typeface="Times New Roman"/>
                          <a:cs typeface="Times New Roman" pitchFamily="18" charset="0"/>
                        </a:rPr>
                        <a:t>Ауруларды</a:t>
                      </a:r>
                      <a:r>
                        <a:rPr lang="ru-RU" sz="1600" b="0" dirty="0">
                          <a:solidFill>
                            <a:schemeClr val="tx1"/>
                          </a:solidFill>
                          <a:latin typeface="Times New Roman" pitchFamily="18" charset="0"/>
                          <a:ea typeface="Times New Roman"/>
                          <a:cs typeface="Times New Roman" pitchFamily="18" charset="0"/>
                        </a:rPr>
                        <a:t> </a:t>
                      </a:r>
                      <a:r>
                        <a:rPr lang="ru-RU" sz="1600" b="0" dirty="0" err="1">
                          <a:solidFill>
                            <a:schemeClr val="tx1"/>
                          </a:solidFill>
                          <a:latin typeface="Times New Roman" pitchFamily="18" charset="0"/>
                          <a:ea typeface="Times New Roman"/>
                          <a:cs typeface="Times New Roman" pitchFamily="18" charset="0"/>
                        </a:rPr>
                        <a:t>басқару </a:t>
                      </a:r>
                      <a:r>
                        <a:rPr lang="ru-RU" sz="1600" b="0" dirty="0" err="1" smtClean="0">
                          <a:solidFill>
                            <a:schemeClr val="tx1"/>
                          </a:solidFill>
                          <a:latin typeface="Times New Roman" pitchFamily="18" charset="0"/>
                          <a:ea typeface="Times New Roman"/>
                          <a:cs typeface="Times New Roman" pitchFamily="18" charset="0"/>
                        </a:rPr>
                        <a:t>бағдарламасын</a:t>
                      </a:r>
                      <a:r>
                        <a:rPr lang="ru-RU" sz="1600" b="0" dirty="0" smtClean="0">
                          <a:solidFill>
                            <a:schemeClr val="tx1"/>
                          </a:solidFill>
                          <a:latin typeface="Times New Roman" pitchFamily="18" charset="0"/>
                          <a:ea typeface="Times New Roman"/>
                          <a:cs typeface="Times New Roman" pitchFamily="18" charset="0"/>
                        </a:rPr>
                        <a:t>  </a:t>
                      </a:r>
                      <a:r>
                        <a:rPr lang="kk-KZ" sz="1600" b="0" dirty="0" smtClean="0">
                          <a:solidFill>
                            <a:schemeClr val="tx1"/>
                          </a:solidFill>
                          <a:latin typeface="Times New Roman" pitchFamily="18" charset="0"/>
                          <a:ea typeface="Times New Roman"/>
                          <a:cs typeface="Times New Roman" pitchFamily="18" charset="0"/>
                        </a:rPr>
                        <a:t>жүргізу, халық </a:t>
                      </a:r>
                      <a:r>
                        <a:rPr lang="kk-KZ" sz="1600" b="0" dirty="0">
                          <a:solidFill>
                            <a:schemeClr val="tx1"/>
                          </a:solidFill>
                          <a:latin typeface="Times New Roman" pitchFamily="18" charset="0"/>
                          <a:ea typeface="Times New Roman"/>
                          <a:cs typeface="Times New Roman" pitchFamily="18" charset="0"/>
                        </a:rPr>
                        <a:t>денсаулығын нығайту</a:t>
                      </a:r>
                      <a:endParaRPr lang="ru-RU" sz="1600" b="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endParaRPr lang="kk-KZ" sz="1600" b="0" dirty="0" smtClean="0">
                        <a:solidFill>
                          <a:schemeClr val="tx1"/>
                        </a:solidFill>
                        <a:latin typeface="Times New Roman" pitchFamily="18" charset="0"/>
                        <a:ea typeface="Calibri"/>
                        <a:cs typeface="Times New Roman" pitchFamily="18" charset="0"/>
                      </a:endParaRPr>
                    </a:p>
                    <a:p>
                      <a:pPr algn="ctr">
                        <a:lnSpc>
                          <a:spcPct val="115000"/>
                        </a:lnSpc>
                        <a:spcAft>
                          <a:spcPts val="0"/>
                        </a:spcAft>
                      </a:pPr>
                      <a:r>
                        <a:rPr lang="kk-KZ" sz="1600" b="0" baseline="0" dirty="0" smtClean="0">
                          <a:solidFill>
                            <a:schemeClr val="tx1"/>
                          </a:solidFill>
                          <a:latin typeface="Times New Roman" pitchFamily="18" charset="0"/>
                          <a:ea typeface="Calibri"/>
                          <a:cs typeface="Times New Roman" pitchFamily="18" charset="0"/>
                        </a:rPr>
                        <a:t>  </a:t>
                      </a:r>
                      <a:r>
                        <a:rPr lang="kk-KZ" sz="1600" b="0" dirty="0" smtClean="0">
                          <a:solidFill>
                            <a:schemeClr val="tx1"/>
                          </a:solidFill>
                          <a:latin typeface="Times New Roman" pitchFamily="18" charset="0"/>
                          <a:ea typeface="Calibri"/>
                          <a:cs typeface="Times New Roman" pitchFamily="18" charset="0"/>
                        </a:rPr>
                        <a:t>Жыл </a:t>
                      </a:r>
                      <a:r>
                        <a:rPr lang="kk-KZ" sz="1600" b="0" dirty="0">
                          <a:solidFill>
                            <a:schemeClr val="tx1"/>
                          </a:solidFill>
                          <a:latin typeface="Times New Roman" pitchFamily="18" charset="0"/>
                          <a:ea typeface="Calibri"/>
                          <a:cs typeface="Times New Roman" pitchFamily="18" charset="0"/>
                        </a:rPr>
                        <a:t>бойына</a:t>
                      </a:r>
                      <a:endParaRPr lang="ru-RU" sz="1600" b="0" dirty="0">
                        <a:solidFill>
                          <a:schemeClr val="tx1"/>
                        </a:solidFill>
                        <a:latin typeface="Times New Roman" pitchFamily="18" charset="0"/>
                        <a:ea typeface="Calibri"/>
                        <a:cs typeface="Times New Roman" pitchFamily="18" charset="0"/>
                      </a:endParaRPr>
                    </a:p>
                    <a:p>
                      <a:pPr algn="ctr">
                        <a:lnSpc>
                          <a:spcPct val="115000"/>
                        </a:lnSpc>
                        <a:spcAft>
                          <a:spcPts val="0"/>
                        </a:spcAft>
                      </a:pPr>
                      <a:r>
                        <a:rPr lang="kk-KZ" sz="1600" b="0" dirty="0">
                          <a:solidFill>
                            <a:schemeClr val="tx1"/>
                          </a:solidFill>
                          <a:latin typeface="Times New Roman" pitchFamily="18" charset="0"/>
                          <a:ea typeface="Calibri"/>
                          <a:cs typeface="Times New Roman" pitchFamily="18" charset="0"/>
                        </a:rPr>
                        <a:t> </a:t>
                      </a:r>
                      <a:endParaRPr lang="ru-RU" sz="1600" b="0" dirty="0">
                        <a:solidFill>
                          <a:schemeClr val="tx1"/>
                        </a:solidFill>
                        <a:latin typeface="Times New Roman" pitchFamily="18" charset="0"/>
                        <a:ea typeface="Calibri"/>
                        <a:cs typeface="Times New Roman" pitchFamily="18" charset="0"/>
                      </a:endParaRPr>
                    </a:p>
                  </a:txBody>
                  <a:tcPr marL="68580" marR="68580" marT="0" marB="0"/>
                </a:tc>
                <a:tc>
                  <a:txBody>
                    <a:bodyPr/>
                    <a:lstStyle/>
                    <a:p>
                      <a:pPr algn="ctr"/>
                      <a:endParaRPr lang="kk-KZ" sz="1600" b="0" dirty="0" smtClean="0">
                        <a:solidFill>
                          <a:schemeClr val="tx1"/>
                        </a:solidFill>
                        <a:latin typeface="Times New Roman" pitchFamily="18" charset="0"/>
                        <a:ea typeface="Calibri"/>
                        <a:cs typeface="Times New Roman" pitchFamily="18" charset="0"/>
                      </a:endParaRPr>
                    </a:p>
                    <a:p>
                      <a:pPr algn="ctr"/>
                      <a:r>
                        <a:rPr lang="kk-KZ" sz="1600" b="0" dirty="0" smtClean="0">
                          <a:solidFill>
                            <a:schemeClr val="tx1"/>
                          </a:solidFill>
                          <a:latin typeface="Times New Roman" pitchFamily="18" charset="0"/>
                          <a:ea typeface="Calibri"/>
                          <a:cs typeface="Times New Roman" pitchFamily="18" charset="0"/>
                        </a:rPr>
                        <a:t>Жыл бойына</a:t>
                      </a:r>
                      <a:endParaRPr lang="ru-RU" sz="1600" dirty="0"/>
                    </a:p>
                  </a:txBody>
                  <a:tcPr/>
                </a:tc>
                <a:tc>
                  <a:txBody>
                    <a:bodyPr/>
                    <a:lstStyle/>
                    <a:p>
                      <a:pPr algn="ctr"/>
                      <a:endParaRPr lang="kk-KZ" sz="1600" b="0" dirty="0" smtClean="0">
                        <a:solidFill>
                          <a:schemeClr val="tx1"/>
                        </a:solidFill>
                        <a:latin typeface="Times New Roman" pitchFamily="18" charset="0"/>
                        <a:ea typeface="Calibri"/>
                        <a:cs typeface="Times New Roman" pitchFamily="18" charset="0"/>
                      </a:endParaRPr>
                    </a:p>
                    <a:p>
                      <a:pPr algn="ctr"/>
                      <a:r>
                        <a:rPr lang="kk-KZ" sz="1600" b="0" dirty="0" smtClean="0">
                          <a:solidFill>
                            <a:schemeClr val="tx1"/>
                          </a:solidFill>
                          <a:latin typeface="Times New Roman" pitchFamily="18" charset="0"/>
                          <a:ea typeface="Calibri"/>
                          <a:cs typeface="Times New Roman" pitchFamily="18" charset="0"/>
                        </a:rPr>
                        <a:t>Жыл бойына</a:t>
                      </a:r>
                      <a:endParaRPr lang="ru-RU" sz="1600" dirty="0"/>
                    </a:p>
                  </a:txBody>
                  <a:tcPr/>
                </a:tc>
              </a:tr>
              <a:tr h="481135">
                <a:tc gridSpan="4">
                  <a:txBody>
                    <a:bodyPr/>
                    <a:lstStyle/>
                    <a:p>
                      <a:pPr algn="ctr"/>
                      <a:r>
                        <a:rPr lang="kk-KZ" dirty="0" smtClean="0"/>
                        <a:t>           </a:t>
                      </a:r>
                      <a:r>
                        <a:rPr lang="kk-KZ" b="1" dirty="0" smtClean="0">
                          <a:latin typeface="Times New Roman" pitchFamily="18" charset="0"/>
                          <a:cs typeface="Times New Roman" pitchFamily="18" charset="0"/>
                        </a:rPr>
                        <a:t>Мамандармен қамту ,білім жетілдіру</a:t>
                      </a:r>
                      <a:endParaRPr lang="ru-RU" b="1" dirty="0">
                        <a:latin typeface="Times New Roman" pitchFamily="18" charset="0"/>
                        <a:cs typeface="Times New Roman" pitchFamily="18" charset="0"/>
                      </a:endParaRPr>
                    </a:p>
                  </a:txBody>
                  <a:tcPr/>
                </a:tc>
                <a:tc hMerge="1">
                  <a:txBody>
                    <a:bodyPr/>
                    <a:lstStyle/>
                    <a:p>
                      <a:endParaRPr lang="ru-RU"/>
                    </a:p>
                  </a:txBody>
                  <a:tcPr/>
                </a:tc>
                <a:tc hMerge="1">
                  <a:txBody>
                    <a:bodyPr/>
                    <a:lstStyle/>
                    <a:p>
                      <a:endParaRPr lang="ru-RU"/>
                    </a:p>
                  </a:txBody>
                  <a:tcPr/>
                </a:tc>
                <a:tc hMerge="1">
                  <a:txBody>
                    <a:bodyPr/>
                    <a:lstStyle/>
                    <a:p>
                      <a:endParaRPr lang="ru-RU" dirty="0"/>
                    </a:p>
                  </a:txBody>
                  <a:tcPr/>
                </a:tc>
              </a:tr>
              <a:tr h="481135">
                <a:tc>
                  <a:txBody>
                    <a:bodyPr/>
                    <a:lstStyle/>
                    <a:p>
                      <a:pPr algn="just"/>
                      <a:r>
                        <a:rPr lang="kk-KZ" sz="1600" dirty="0">
                          <a:latin typeface="Times New Roman" pitchFamily="18" charset="0"/>
                          <a:ea typeface="Times New Roman"/>
                          <a:cs typeface="Times New Roman" pitchFamily="18" charset="0"/>
                        </a:rPr>
                        <a:t>Жас мамандармен қамту </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600" dirty="0">
                          <a:latin typeface="Times New Roman" pitchFamily="18" charset="0"/>
                          <a:ea typeface="Calibri"/>
                          <a:cs typeface="Times New Roman" pitchFamily="18" charset="0"/>
                        </a:rPr>
                        <a:t>      5</a:t>
                      </a: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kk-KZ" sz="1600" dirty="0">
                          <a:latin typeface="Times New Roman" pitchFamily="18" charset="0"/>
                          <a:ea typeface="Calibri"/>
                          <a:cs typeface="Times New Roman" pitchFamily="18" charset="0"/>
                        </a:rPr>
                        <a:t>  </a:t>
                      </a:r>
                      <a:r>
                        <a:rPr lang="kk-KZ" sz="1600" dirty="0" smtClean="0">
                          <a:latin typeface="Times New Roman" pitchFamily="18" charset="0"/>
                          <a:ea typeface="Calibri"/>
                          <a:cs typeface="Times New Roman" pitchFamily="18" charset="0"/>
                        </a:rPr>
                        <a:t>    5</a:t>
                      </a: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600" dirty="0" smtClean="0">
                          <a:latin typeface="Times New Roman" pitchFamily="18" charset="0"/>
                          <a:ea typeface="Calibri"/>
                          <a:cs typeface="Times New Roman" pitchFamily="18" charset="0"/>
                        </a:rPr>
                        <a:t>  3</a:t>
                      </a:r>
                      <a:endParaRPr lang="ru-RU" sz="1600" dirty="0">
                        <a:latin typeface="Times New Roman" pitchFamily="18" charset="0"/>
                        <a:ea typeface="Calibri"/>
                        <a:cs typeface="Times New Roman" pitchFamily="18" charset="0"/>
                      </a:endParaRPr>
                    </a:p>
                  </a:txBody>
                  <a:tcPr marL="68580" marR="68580" marT="0" marB="0"/>
                </a:tc>
              </a:tr>
              <a:tr h="481135">
                <a:tc>
                  <a:txBody>
                    <a:bodyPr/>
                    <a:lstStyle/>
                    <a:p>
                      <a:pPr algn="just"/>
                      <a:r>
                        <a:rPr lang="kk-KZ" sz="1600" dirty="0">
                          <a:latin typeface="Times New Roman" pitchFamily="18" charset="0"/>
                          <a:ea typeface="Times New Roman"/>
                          <a:cs typeface="Times New Roman" pitchFamily="18" charset="0"/>
                        </a:rPr>
                        <a:t>Қайта даярлау </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600" dirty="0">
                          <a:latin typeface="Times New Roman" pitchFamily="18" charset="0"/>
                          <a:ea typeface="Calibri"/>
                          <a:cs typeface="Times New Roman" pitchFamily="18" charset="0"/>
                        </a:rPr>
                        <a:t>      2   </a:t>
                      </a: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kk-KZ" sz="1600" dirty="0">
                          <a:latin typeface="Times New Roman" pitchFamily="18" charset="0"/>
                          <a:ea typeface="Calibri"/>
                          <a:cs typeface="Times New Roman" pitchFamily="18" charset="0"/>
                        </a:rPr>
                        <a:t>  </a:t>
                      </a:r>
                      <a:r>
                        <a:rPr lang="kk-KZ" sz="1600" dirty="0" smtClean="0">
                          <a:latin typeface="Times New Roman" pitchFamily="18" charset="0"/>
                          <a:ea typeface="Calibri"/>
                          <a:cs typeface="Times New Roman" pitchFamily="18" charset="0"/>
                        </a:rPr>
                        <a:t>    2 </a:t>
                      </a: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600" dirty="0" smtClean="0">
                          <a:latin typeface="Times New Roman" pitchFamily="18" charset="0"/>
                          <a:ea typeface="Calibri"/>
                          <a:cs typeface="Times New Roman" pitchFamily="18" charset="0"/>
                        </a:rPr>
                        <a:t>  2</a:t>
                      </a:r>
                      <a:endParaRPr lang="ru-RU" sz="1600" dirty="0">
                        <a:latin typeface="Times New Roman" pitchFamily="18" charset="0"/>
                        <a:ea typeface="Calibri"/>
                        <a:cs typeface="Times New Roman" pitchFamily="18" charset="0"/>
                      </a:endParaRPr>
                    </a:p>
                  </a:txBody>
                  <a:tcPr marL="68580" marR="68580" marT="0" marB="0"/>
                </a:tc>
              </a:tr>
              <a:tr h="481135">
                <a:tc gridSpan="4">
                  <a:txBody>
                    <a:bodyPr/>
                    <a:lstStyle/>
                    <a:p>
                      <a:pPr algn="ctr"/>
                      <a:r>
                        <a:rPr lang="kk-KZ" sz="1800" b="1" dirty="0" smtClean="0">
                          <a:latin typeface="Times New Roman" pitchFamily="18" charset="0"/>
                          <a:ea typeface="Times New Roman"/>
                          <a:cs typeface="Times New Roman" pitchFamily="18" charset="0"/>
                        </a:rPr>
                        <a:t>Материалдық техникалық базыны нығайту</a:t>
                      </a:r>
                      <a:endParaRPr lang="ru-RU" sz="1800" b="1" dirty="0">
                        <a:latin typeface="Times New Roman" pitchFamily="18" charset="0"/>
                        <a:ea typeface="Times New Roman"/>
                        <a:cs typeface="Times New Roman" pitchFamily="18" charset="0"/>
                      </a:endParaRPr>
                    </a:p>
                  </a:txBody>
                  <a:tcPr marL="68580" marR="68580" marT="0" marB="0"/>
                </a:tc>
                <a:tc hMerge="1">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c hMerge="1">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r>
              <a:tr h="481135">
                <a:tc>
                  <a:txBody>
                    <a:bodyPr/>
                    <a:lstStyle/>
                    <a:p>
                      <a:pPr algn="just"/>
                      <a:r>
                        <a:rPr lang="kk-KZ" sz="1600" dirty="0">
                          <a:latin typeface="Times New Roman" pitchFamily="18" charset="0"/>
                          <a:ea typeface="Times New Roman"/>
                          <a:cs typeface="Times New Roman" pitchFamily="18" charset="0"/>
                        </a:rPr>
                        <a:t>Аудандық аурухананың жұқпалы аурулар бөлімшесін ағымдағы жөндеуден өткізу</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600" dirty="0" smtClean="0">
                          <a:latin typeface="Times New Roman" pitchFamily="18" charset="0"/>
                          <a:ea typeface="Calibri"/>
                          <a:cs typeface="Times New Roman" pitchFamily="18" charset="0"/>
                        </a:rPr>
                        <a:t>2-ші тоқсан</a:t>
                      </a: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r>
              <a:tr h="481135">
                <a:tc>
                  <a:txBody>
                    <a:bodyPr/>
                    <a:lstStyle/>
                    <a:p>
                      <a:pPr algn="just"/>
                      <a:r>
                        <a:rPr lang="kk-KZ" sz="1600" dirty="0">
                          <a:latin typeface="Times New Roman" pitchFamily="18" charset="0"/>
                          <a:ea typeface="Times New Roman"/>
                          <a:cs typeface="Times New Roman" pitchFamily="18" charset="0"/>
                        </a:rPr>
                        <a:t>Аудандық емханадан 5 жасқа дейінгі дейінгі сәбилерді дамыту, дұрыс тамақтандыру мақсатында ресурстық орталық ашу</a:t>
                      </a:r>
                      <a:endParaRPr lang="ru-RU" sz="1600" dirty="0">
                        <a:latin typeface="Times New Roman" pitchFamily="18" charset="0"/>
                        <a:ea typeface="Times New Roman"/>
                        <a:cs typeface="Times New Roman" pitchFamily="18" charset="0"/>
                      </a:endParaRPr>
                    </a:p>
                  </a:txBody>
                  <a:tcPr marL="68580" marR="68580" marT="0" marB="0"/>
                </a:tc>
                <a:tc>
                  <a:txBody>
                    <a:bodyPr/>
                    <a:lstStyle/>
                    <a:p>
                      <a:pPr algn="just">
                        <a:lnSpc>
                          <a:spcPct val="115000"/>
                        </a:lnSpc>
                        <a:spcAft>
                          <a:spcPts val="0"/>
                        </a:spcAft>
                      </a:pPr>
                      <a:r>
                        <a:rPr lang="kk-KZ" sz="1600" dirty="0" smtClean="0">
                          <a:latin typeface="Times New Roman" pitchFamily="18" charset="0"/>
                          <a:ea typeface="Calibri"/>
                          <a:cs typeface="Times New Roman" pitchFamily="18" charset="0"/>
                        </a:rPr>
                        <a:t>1жарты жыл</a:t>
                      </a: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r>
              <a:tr h="48113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600" dirty="0" err="1" smtClean="0">
                          <a:latin typeface="Times New Roman" pitchFamily="18" charset="0"/>
                          <a:ea typeface="Times New Roman"/>
                          <a:cs typeface="Times New Roman" pitchFamily="18" charset="0"/>
                        </a:rPr>
                        <a:t>Аурухананың  </a:t>
                      </a:r>
                      <a:r>
                        <a:rPr lang="ru-RU" sz="1600" dirty="0" smtClean="0">
                          <a:latin typeface="Times New Roman" pitchFamily="18" charset="0"/>
                          <a:ea typeface="Times New Roman"/>
                          <a:cs typeface="Times New Roman" pitchFamily="18" charset="0"/>
                        </a:rPr>
                        <a:t>ас </a:t>
                      </a:r>
                      <a:r>
                        <a:rPr lang="ru-RU" sz="1600" dirty="0" err="1" smtClean="0">
                          <a:latin typeface="Times New Roman" pitchFamily="18" charset="0"/>
                          <a:ea typeface="Times New Roman"/>
                          <a:cs typeface="Times New Roman" pitchFamily="18" charset="0"/>
                        </a:rPr>
                        <a:t>блогы</a:t>
                      </a:r>
                      <a:r>
                        <a:rPr lang="kk-KZ" sz="1600" dirty="0" smtClean="0">
                          <a:latin typeface="Times New Roman" pitchFamily="18" charset="0"/>
                          <a:ea typeface="Times New Roman"/>
                          <a:cs typeface="Times New Roman" pitchFamily="18" charset="0"/>
                        </a:rPr>
                        <a:t>н аутсорсингке беру</a:t>
                      </a:r>
                      <a:endParaRPr lang="ru-RU" sz="1600" dirty="0" smtClean="0">
                        <a:latin typeface="Times New Roman" pitchFamily="18" charset="0"/>
                        <a:ea typeface="Times New Roman"/>
                        <a:cs typeface="Times New Roman" pitchFamily="18" charset="0"/>
                      </a:endParaRPr>
                    </a:p>
                    <a:p>
                      <a:pPr algn="just"/>
                      <a:endParaRPr lang="ru-RU" sz="1600" dirty="0">
                        <a:latin typeface="Times New Roman" pitchFamily="18" charset="0"/>
                        <a:ea typeface="Times New Roman"/>
                        <a:cs typeface="Times New Roman" pitchFamily="18" charset="0"/>
                      </a:endParaRP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kk-KZ" sz="1600" dirty="0" smtClean="0">
                          <a:latin typeface="Times New Roman" pitchFamily="18" charset="0"/>
                          <a:ea typeface="Calibri"/>
                          <a:cs typeface="Times New Roman" pitchFamily="18" charset="0"/>
                        </a:rPr>
                        <a:t>2-ші тоқсан</a:t>
                      </a:r>
                      <a:endParaRPr lang="ru-RU" sz="1600" dirty="0" smtClean="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ru-RU" sz="16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357289" y="285729"/>
          <a:ext cx="7577163" cy="6419757"/>
        </p:xfrm>
        <a:graphic>
          <a:graphicData uri="http://schemas.openxmlformats.org/drawingml/2006/table">
            <a:tbl>
              <a:tblPr firstRow="1" bandRow="1">
                <a:tableStyleId>{5C22544A-7EE6-4342-B048-85BDC9FD1C3A}</a:tableStyleId>
              </a:tblPr>
              <a:tblGrid>
                <a:gridCol w="4685211"/>
                <a:gridCol w="1010509"/>
                <a:gridCol w="938330"/>
                <a:gridCol w="943113"/>
              </a:tblGrid>
              <a:tr h="453288">
                <a:tc>
                  <a:txBody>
                    <a:bodyPr/>
                    <a:lstStyle/>
                    <a:p>
                      <a:r>
                        <a:rPr lang="kk-KZ" dirty="0" smtClean="0">
                          <a:solidFill>
                            <a:schemeClr val="tx1"/>
                          </a:solidFill>
                          <a:latin typeface="Times New Roman" pitchFamily="18" charset="0"/>
                          <a:cs typeface="Times New Roman" pitchFamily="18" charset="0"/>
                        </a:rPr>
                        <a:t>            Іс шара атауы</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2019</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2020</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2021</a:t>
                      </a:r>
                    </a:p>
                  </a:txBody>
                  <a:tcPr/>
                </a:tc>
              </a:tr>
              <a:tr h="670619">
                <a:tc>
                  <a:txBody>
                    <a:bodyPr/>
                    <a:lstStyle/>
                    <a:p>
                      <a:pPr algn="just"/>
                      <a:r>
                        <a:rPr lang="kk-KZ" sz="1800" dirty="0">
                          <a:latin typeface="Times New Roman" pitchFamily="18" charset="0"/>
                          <a:ea typeface="Times New Roman"/>
                          <a:cs typeface="Times New Roman" pitchFamily="18" charset="0"/>
                        </a:rPr>
                        <a:t>Аурухананы </a:t>
                      </a:r>
                      <a:r>
                        <a:rPr lang="ru-RU" sz="1800" dirty="0" err="1">
                          <a:latin typeface="Times New Roman" pitchFamily="18" charset="0"/>
                          <a:ea typeface="Times New Roman"/>
                          <a:cs typeface="Times New Roman" pitchFamily="18" charset="0"/>
                        </a:rPr>
                        <a:t>наркозды</a:t>
                      </a:r>
                      <a:r>
                        <a:rPr lang="ru-RU" sz="1800" dirty="0">
                          <a:latin typeface="Times New Roman" pitchFamily="18" charset="0"/>
                          <a:ea typeface="Times New Roman"/>
                          <a:cs typeface="Times New Roman" pitchFamily="18" charset="0"/>
                        </a:rPr>
                        <a:t> </a:t>
                      </a:r>
                      <a:r>
                        <a:rPr lang="ru-RU" sz="1800" dirty="0" err="1">
                          <a:latin typeface="Times New Roman" pitchFamily="18" charset="0"/>
                          <a:ea typeface="Times New Roman"/>
                          <a:cs typeface="Times New Roman" pitchFamily="18" charset="0"/>
                        </a:rPr>
                        <a:t>тыныс</a:t>
                      </a:r>
                      <a:r>
                        <a:rPr lang="ru-RU" sz="1800" dirty="0">
                          <a:latin typeface="Times New Roman" pitchFamily="18" charset="0"/>
                          <a:ea typeface="Times New Roman"/>
                          <a:cs typeface="Times New Roman" pitchFamily="18" charset="0"/>
                        </a:rPr>
                        <a:t> </a:t>
                      </a:r>
                      <a:r>
                        <a:rPr lang="ru-RU" sz="1800" dirty="0" err="1">
                          <a:latin typeface="Times New Roman" pitchFamily="18" charset="0"/>
                          <a:ea typeface="Times New Roman"/>
                          <a:cs typeface="Times New Roman" pitchFamily="18" charset="0"/>
                        </a:rPr>
                        <a:t>алу</a:t>
                      </a:r>
                      <a:r>
                        <a:rPr lang="ru-RU" sz="1800" dirty="0">
                          <a:latin typeface="Times New Roman" pitchFamily="18" charset="0"/>
                          <a:ea typeface="Times New Roman"/>
                          <a:cs typeface="Times New Roman" pitchFamily="18" charset="0"/>
                        </a:rPr>
                        <a:t> аппараты</a:t>
                      </a:r>
                      <a:r>
                        <a:rPr lang="kk-KZ" sz="1800" dirty="0">
                          <a:latin typeface="Times New Roman" pitchFamily="18" charset="0"/>
                          <a:ea typeface="Times New Roman"/>
                          <a:cs typeface="Times New Roman" pitchFamily="18" charset="0"/>
                        </a:rPr>
                        <a:t>мен жабдықтау</a:t>
                      </a:r>
                      <a:endParaRPr lang="ru-RU" sz="18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800" dirty="0">
                          <a:latin typeface="Times New Roman" pitchFamily="18" charset="0"/>
                          <a:ea typeface="Calibri"/>
                          <a:cs typeface="Times New Roman" pitchFamily="18" charset="0"/>
                        </a:rPr>
                        <a:t>+</a:t>
                      </a:r>
                      <a:endParaRPr lang="ru-RU"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dirty="0">
                        <a:latin typeface="Times New Roman" pitchFamily="18" charset="0"/>
                        <a:ea typeface="Calibri"/>
                        <a:cs typeface="Times New Roman" pitchFamily="18" charset="0"/>
                      </a:endParaRPr>
                    </a:p>
                  </a:txBody>
                  <a:tcPr marL="68580" marR="68580" marT="0" marB="0"/>
                </a:tc>
              </a:tr>
              <a:tr h="670619">
                <a:tc>
                  <a:txBody>
                    <a:bodyPr/>
                    <a:lstStyle/>
                    <a:p>
                      <a:pPr algn="just"/>
                      <a:r>
                        <a:rPr lang="kk-KZ" sz="1800" dirty="0">
                          <a:latin typeface="Times New Roman" pitchFamily="18" charset="0"/>
                          <a:ea typeface="Times New Roman"/>
                          <a:cs typeface="Times New Roman" pitchFamily="18" charset="0"/>
                        </a:rPr>
                        <a:t>Босану бөлімшесін кардиотокограф аппаратымен жабдықтау</a:t>
                      </a:r>
                      <a:endParaRPr lang="ru-RU" sz="18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800" dirty="0">
                          <a:latin typeface="Times New Roman" pitchFamily="18" charset="0"/>
                          <a:ea typeface="Calibri"/>
                          <a:cs typeface="Times New Roman" pitchFamily="18" charset="0"/>
                        </a:rPr>
                        <a:t>+</a:t>
                      </a:r>
                      <a:endParaRPr lang="ru-RU"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dirty="0">
                        <a:latin typeface="Times New Roman" pitchFamily="18" charset="0"/>
                        <a:ea typeface="Calibri"/>
                        <a:cs typeface="Times New Roman" pitchFamily="18" charset="0"/>
                      </a:endParaRPr>
                    </a:p>
                  </a:txBody>
                  <a:tcPr marL="68580" marR="68580" marT="0" marB="0"/>
                </a:tc>
              </a:tr>
              <a:tr h="670619">
                <a:tc>
                  <a:txBody>
                    <a:bodyPr/>
                    <a:lstStyle/>
                    <a:p>
                      <a:pPr algn="just"/>
                      <a:r>
                        <a:rPr lang="kk-KZ" sz="1800" dirty="0">
                          <a:latin typeface="Times New Roman" pitchFamily="18" charset="0"/>
                          <a:ea typeface="Times New Roman"/>
                          <a:cs typeface="Times New Roman" pitchFamily="18" charset="0"/>
                        </a:rPr>
                        <a:t>Босану бөлімшесіне көпфункциональды кровать трансформер алу</a:t>
                      </a:r>
                      <a:endParaRPr lang="ru-RU" sz="1800" dirty="0">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kk-KZ" sz="1800" dirty="0">
                          <a:latin typeface="Times New Roman" pitchFamily="18" charset="0"/>
                          <a:ea typeface="Calibri"/>
                          <a:cs typeface="Times New Roman" pitchFamily="18" charset="0"/>
                        </a:rPr>
                        <a:t>+</a:t>
                      </a:r>
                      <a:endParaRPr lang="ru-RU"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dirty="0">
                        <a:latin typeface="Times New Roman" pitchFamily="18" charset="0"/>
                        <a:ea typeface="Calibri"/>
                        <a:cs typeface="Times New Roman" pitchFamily="18" charset="0"/>
                      </a:endParaRPr>
                    </a:p>
                  </a:txBody>
                  <a:tcPr marL="68580" marR="68580" marT="0" marB="0"/>
                </a:tc>
              </a:tr>
              <a:tr h="1035316">
                <a:tc>
                  <a:txBody>
                    <a:bodyPr/>
                    <a:lstStyle/>
                    <a:p>
                      <a:pPr algn="just">
                        <a:lnSpc>
                          <a:spcPct val="115000"/>
                        </a:lnSpc>
                        <a:spcAft>
                          <a:spcPts val="0"/>
                        </a:spcAft>
                      </a:pPr>
                      <a:r>
                        <a:rPr lang="kk-KZ" sz="1800" dirty="0">
                          <a:latin typeface="Times New Roman" pitchFamily="18" charset="0"/>
                          <a:ea typeface="Calibri"/>
                          <a:cs typeface="Times New Roman" pitchFamily="18" charset="0"/>
                        </a:rPr>
                        <a:t>Бірыңғай перспективалық жоспарға сәйкес аудандық аурухананы күрделі жөндеуден өткізу</a:t>
                      </a:r>
                      <a:endParaRPr lang="ru-RU"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endParaRPr lang="kk-KZ" sz="180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kk-KZ" sz="1800" dirty="0">
                          <a:latin typeface="Times New Roman" pitchFamily="18" charset="0"/>
                          <a:ea typeface="Calibri"/>
                          <a:cs typeface="Times New Roman" pitchFamily="18" charset="0"/>
                        </a:rPr>
                        <a:t>4 тоқсан</a:t>
                      </a:r>
                      <a:endParaRPr lang="ru-RU" sz="1800" dirty="0">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ru-RU" sz="1800" dirty="0" smtClean="0">
                          <a:latin typeface="Times New Roman" pitchFamily="18" charset="0"/>
                          <a:ea typeface="Calibri"/>
                          <a:cs typeface="Times New Roman" pitchFamily="18" charset="0"/>
                        </a:rPr>
                        <a:t>1</a:t>
                      </a:r>
                      <a:endParaRPr lang="ru-RU" sz="1800" dirty="0">
                        <a:latin typeface="Times New Roman" pitchFamily="18" charset="0"/>
                        <a:ea typeface="Calibri"/>
                        <a:cs typeface="Times New Roman" pitchFamily="18" charset="0"/>
                      </a:endParaRPr>
                    </a:p>
                    <a:p>
                      <a:pPr algn="ctr">
                        <a:lnSpc>
                          <a:spcPct val="115000"/>
                        </a:lnSpc>
                        <a:spcAft>
                          <a:spcPts val="0"/>
                        </a:spcAft>
                      </a:pPr>
                      <a:r>
                        <a:rPr lang="kk-KZ" sz="1800" dirty="0" smtClean="0">
                          <a:latin typeface="Times New Roman" pitchFamily="18" charset="0"/>
                          <a:ea typeface="Calibri"/>
                          <a:cs typeface="Times New Roman" pitchFamily="18" charset="0"/>
                        </a:rPr>
                        <a:t>тоқсан</a:t>
                      </a:r>
                      <a:endParaRPr lang="ru-RU" sz="1800" dirty="0" smtClean="0">
                        <a:latin typeface="Times New Roman" pitchFamily="18" charset="0"/>
                        <a:ea typeface="Calibri"/>
                        <a:cs typeface="Times New Roman" pitchFamily="18" charset="0"/>
                      </a:endParaRPr>
                    </a:p>
                  </a:txBody>
                  <a:tcPr marL="68580" marR="68580" marT="0" marB="0"/>
                </a:tc>
              </a:tr>
              <a:tr h="771211">
                <a:tc>
                  <a:txBody>
                    <a:bodyPr/>
                    <a:lstStyle/>
                    <a:p>
                      <a:pPr algn="just">
                        <a:lnSpc>
                          <a:spcPct val="115000"/>
                        </a:lnSpc>
                        <a:spcAft>
                          <a:spcPts val="0"/>
                        </a:spcAft>
                      </a:pPr>
                      <a:r>
                        <a:rPr lang="kk-KZ" sz="1800" dirty="0">
                          <a:latin typeface="Times New Roman"/>
                          <a:ea typeface="Calibri"/>
                          <a:cs typeface="Times New Roman"/>
                        </a:rPr>
                        <a:t>Аудандық ауруханадан реабилитациялық көмек көрсетуге арналған бөлімше ашу</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c>
                  <a:txBody>
                    <a:bodyPr/>
                    <a:lstStyle/>
                    <a:p>
                      <a:pPr algn="ctr">
                        <a:lnSpc>
                          <a:spcPct val="115000"/>
                        </a:lnSpc>
                        <a:spcAft>
                          <a:spcPts val="0"/>
                        </a:spcAft>
                      </a:pPr>
                      <a:r>
                        <a:rPr lang="kk-KZ" sz="1800" dirty="0">
                          <a:latin typeface="Times New Roman"/>
                          <a:ea typeface="Calibri"/>
                          <a:cs typeface="Times New Roman"/>
                        </a:rPr>
                        <a:t>+</a:t>
                      </a:r>
                      <a:endParaRPr lang="ru-RU" sz="1800" dirty="0">
                        <a:latin typeface="Calibri"/>
                        <a:ea typeface="Calibri"/>
                        <a:cs typeface="Times New Roman"/>
                      </a:endParaRPr>
                    </a:p>
                  </a:txBody>
                  <a:tcPr marL="68580" marR="68580" marT="0" marB="0"/>
                </a:tc>
                <a:tc>
                  <a:txBody>
                    <a:bodyPr/>
                    <a:lstStyle/>
                    <a:p>
                      <a:pPr algn="ctr">
                        <a:lnSpc>
                          <a:spcPct val="115000"/>
                        </a:lnSpc>
                        <a:spcAft>
                          <a:spcPts val="0"/>
                        </a:spcAft>
                      </a:pPr>
                      <a:endParaRPr lang="ru-RU" sz="1800" dirty="0">
                        <a:latin typeface="Calibri"/>
                        <a:ea typeface="Calibri"/>
                        <a:cs typeface="Times New Roman"/>
                      </a:endParaRPr>
                    </a:p>
                  </a:txBody>
                  <a:tcPr marL="68580" marR="68580" marT="0" marB="0"/>
                </a:tc>
              </a:tr>
              <a:tr h="771211">
                <a:tc>
                  <a:txBody>
                    <a:bodyPr/>
                    <a:lstStyle/>
                    <a:p>
                      <a:pPr algn="just">
                        <a:lnSpc>
                          <a:spcPct val="115000"/>
                        </a:lnSpc>
                        <a:spcAft>
                          <a:spcPts val="0"/>
                        </a:spcAft>
                      </a:pPr>
                      <a:r>
                        <a:rPr lang="kk-KZ" sz="1800" dirty="0">
                          <a:latin typeface="Times New Roman"/>
                          <a:ea typeface="Calibri"/>
                          <a:cs typeface="Times New Roman"/>
                        </a:rPr>
                        <a:t>Құланды  ДА жедел жәрдем көлігімен қамтамасыз ету</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r>
                        <a:rPr lang="kk-KZ" sz="1800" dirty="0" smtClean="0">
                          <a:latin typeface="Times New Roman"/>
                          <a:ea typeface="Calibri"/>
                          <a:cs typeface="Times New Roman"/>
                        </a:rPr>
                        <a:t>    +</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r>
              <a:tr h="771211">
                <a:tc>
                  <a:txBody>
                    <a:bodyPr/>
                    <a:lstStyle/>
                    <a:p>
                      <a:pPr algn="just">
                        <a:lnSpc>
                          <a:spcPct val="115000"/>
                        </a:lnSpc>
                        <a:spcAft>
                          <a:spcPts val="0"/>
                        </a:spcAft>
                      </a:pPr>
                      <a:r>
                        <a:rPr lang="kk-KZ" sz="1800" dirty="0">
                          <a:latin typeface="Times New Roman"/>
                          <a:ea typeface="Calibri"/>
                          <a:cs typeface="Times New Roman"/>
                        </a:rPr>
                        <a:t>Аққұдық МП жедел жәрдем көлігімен қамтамасыз ету</a:t>
                      </a:r>
                      <a:endParaRPr lang="ru-RU" sz="1800" dirty="0">
                        <a:latin typeface="Calibri"/>
                        <a:ea typeface="Calibri"/>
                        <a:cs typeface="Times New Roman"/>
                      </a:endParaRPr>
                    </a:p>
                  </a:txBody>
                  <a:tcPr marL="68580" marR="68580" marT="0" marB="0"/>
                </a:tc>
                <a:tc>
                  <a:txBody>
                    <a:bodyPr/>
                    <a:lstStyle/>
                    <a:p>
                      <a:pPr algn="just">
                        <a:lnSpc>
                          <a:spcPct val="115000"/>
                        </a:lnSpc>
                        <a:spcAft>
                          <a:spcPts val="0"/>
                        </a:spcAft>
                      </a:pPr>
                      <a:r>
                        <a:rPr lang="kk-KZ" sz="1800" dirty="0" smtClean="0">
                          <a:latin typeface="Times New Roman"/>
                          <a:ea typeface="Calibri"/>
                          <a:cs typeface="Times New Roman"/>
                        </a:rPr>
                        <a:t>      </a:t>
                      </a:r>
                      <a:r>
                        <a:rPr lang="kk-KZ" sz="1800" dirty="0" smtClean="0">
                          <a:latin typeface="Times New Roman"/>
                          <a:ea typeface="Calibri"/>
                          <a:cs typeface="Times New Roman"/>
                        </a:rPr>
                        <a:t>+</a:t>
                      </a:r>
                      <a:endParaRPr lang="kk-KZ" sz="1800" dirty="0">
                        <a:latin typeface="Times New Roman"/>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c>
                  <a:txBody>
                    <a:bodyPr/>
                    <a:lstStyle/>
                    <a:p>
                      <a:pPr algn="just">
                        <a:lnSpc>
                          <a:spcPct val="115000"/>
                        </a:lnSpc>
                        <a:spcAft>
                          <a:spcPts val="0"/>
                        </a:spcAft>
                      </a:pPr>
                      <a:endParaRPr lang="kk-KZ" sz="1800" dirty="0">
                        <a:latin typeface="Times New Roman"/>
                        <a:ea typeface="Calibri"/>
                        <a:cs typeface="Times New Roman"/>
                      </a:endParaRPr>
                    </a:p>
                  </a:txBody>
                  <a:tcPr marL="68580" marR="68580" marT="0" marB="0"/>
                </a:tc>
              </a:tr>
              <a:tr h="453288">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kk-KZ" sz="1800" dirty="0" smtClean="0">
                          <a:latin typeface="Times New Roman" pitchFamily="18" charset="0"/>
                          <a:ea typeface="Calibri"/>
                          <a:cs typeface="Times New Roman" pitchFamily="18" charset="0"/>
                        </a:rPr>
                        <a:t> </a:t>
                      </a:r>
                      <a:r>
                        <a:rPr lang="ru-RU" sz="1800" dirty="0" smtClean="0">
                          <a:latin typeface="Times New Roman" pitchFamily="18" charset="0"/>
                          <a:ea typeface="Calibri"/>
                          <a:cs typeface="Times New Roman" pitchFamily="18" charset="0"/>
                        </a:rPr>
                        <a:t>Сенек ДА к</a:t>
                      </a:r>
                      <a:r>
                        <a:rPr lang="kk-KZ" sz="1800" dirty="0" smtClean="0">
                          <a:latin typeface="Times New Roman" pitchFamily="18" charset="0"/>
                          <a:ea typeface="Calibri"/>
                          <a:cs typeface="Times New Roman" pitchFamily="18" charset="0"/>
                        </a:rPr>
                        <a:t>үрделі</a:t>
                      </a:r>
                      <a:r>
                        <a:rPr lang="kk-KZ" sz="1800" baseline="0" dirty="0" smtClean="0">
                          <a:latin typeface="Times New Roman" pitchFamily="18" charset="0"/>
                          <a:ea typeface="Calibri"/>
                          <a:cs typeface="Times New Roman" pitchFamily="18" charset="0"/>
                        </a:rPr>
                        <a:t> жөндеуден өткізу</a:t>
                      </a:r>
                      <a:endParaRPr lang="ru-RU" sz="1800" dirty="0" smtClean="0">
                        <a:latin typeface="Times New Roman" pitchFamily="18" charset="0"/>
                        <a:ea typeface="Calibri"/>
                        <a:cs typeface="Times New Roman" pitchFamily="18" charset="0"/>
                      </a:endParaRPr>
                    </a:p>
                    <a:p>
                      <a:pPr algn="just">
                        <a:lnSpc>
                          <a:spcPct val="115000"/>
                        </a:lnSpc>
                        <a:spcAft>
                          <a:spcPts val="0"/>
                        </a:spcAft>
                      </a:pPr>
                      <a:endParaRPr lang="ru-RU"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kk-KZ" sz="1800" dirty="0" smtClean="0">
                          <a:latin typeface="Times New Roman"/>
                          <a:ea typeface="Calibri"/>
                          <a:cs typeface="Times New Roman"/>
                        </a:rPr>
                        <a:t>      +</a:t>
                      </a:r>
                      <a:endParaRPr lang="kk-KZ" sz="1800" dirty="0">
                        <a:latin typeface="Times New Roman"/>
                        <a:ea typeface="Calibri"/>
                        <a:cs typeface="Times New Roman"/>
                      </a:endParaRPr>
                    </a:p>
                  </a:txBody>
                  <a:tcPr marL="68580" marR="68580" marT="0" marB="0"/>
                </a:tc>
                <a:tc>
                  <a:txBody>
                    <a:bodyPr/>
                    <a:lstStyle/>
                    <a:p>
                      <a:pPr algn="just">
                        <a:lnSpc>
                          <a:spcPct val="115000"/>
                        </a:lnSpc>
                        <a:spcAft>
                          <a:spcPts val="0"/>
                        </a:spcAft>
                      </a:pPr>
                      <a:r>
                        <a:rPr lang="kk-KZ" sz="1800" dirty="0" smtClean="0">
                          <a:latin typeface="Times New Roman" pitchFamily="18" charset="0"/>
                          <a:ea typeface="Calibri"/>
                          <a:cs typeface="Times New Roman" pitchFamily="18" charset="0"/>
                        </a:rPr>
                        <a:t> </a:t>
                      </a:r>
                      <a:endParaRPr lang="kk-KZ" sz="1800" dirty="0">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kk-KZ" sz="1800" dirty="0" smtClean="0">
                          <a:latin typeface="Times New Roman" pitchFamily="18" charset="0"/>
                          <a:ea typeface="Calibri"/>
                          <a:cs typeface="Times New Roman" pitchFamily="18" charset="0"/>
                        </a:rPr>
                        <a:t>  </a:t>
                      </a:r>
                      <a:endParaRPr lang="kk-KZ" sz="18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186766" cy="1704236"/>
          </a:xfrm>
        </p:spPr>
        <p:txBody>
          <a:bodyPr>
            <a:normAutofit fontScale="90000"/>
          </a:bodyPr>
          <a:lstStyle/>
          <a:p>
            <a:r>
              <a:rPr lang="ru-RU" sz="2200" b="1" dirty="0" err="1" smtClean="0">
                <a:solidFill>
                  <a:schemeClr val="tx1"/>
                </a:solidFill>
                <a:latin typeface="Times New Roman" pitchFamily="18" charset="0"/>
                <a:cs typeface="Times New Roman" pitchFamily="18" charset="0"/>
              </a:rPr>
              <a:t>"Цифрлық Қазақстан" мемлекеттік</a:t>
            </a:r>
            <a:r>
              <a:rPr lang="ru-RU" sz="2200" b="1" dirty="0" smtClean="0">
                <a:solidFill>
                  <a:schemeClr val="tx1"/>
                </a:solidFill>
                <a:latin typeface="Times New Roman" pitchFamily="18" charset="0"/>
                <a:cs typeface="Times New Roman" pitchFamily="18" charset="0"/>
              </a:rPr>
              <a:t> </a:t>
            </a:r>
            <a:r>
              <a:rPr lang="ru-RU" sz="2200" b="1" dirty="0" err="1" smtClean="0">
                <a:solidFill>
                  <a:schemeClr val="tx1"/>
                </a:solidFill>
                <a:latin typeface="Times New Roman" pitchFamily="18" charset="0"/>
                <a:cs typeface="Times New Roman" pitchFamily="18" charset="0"/>
              </a:rPr>
              <a:t>бағдарламасын бекіту</a:t>
            </a:r>
            <a:r>
              <a:rPr lang="ru-RU" sz="2200" b="1" dirty="0" smtClean="0">
                <a:solidFill>
                  <a:schemeClr val="tx1"/>
                </a:solidFill>
                <a:latin typeface="Times New Roman" pitchFamily="18" charset="0"/>
                <a:cs typeface="Times New Roman" pitchFamily="18" charset="0"/>
              </a:rPr>
              <a:t> </a:t>
            </a:r>
            <a:r>
              <a:rPr lang="ru-RU" sz="2200" b="1" dirty="0" err="1" smtClean="0">
                <a:solidFill>
                  <a:schemeClr val="tx1"/>
                </a:solidFill>
                <a:latin typeface="Times New Roman" pitchFamily="18" charset="0"/>
                <a:cs typeface="Times New Roman" pitchFamily="18" charset="0"/>
              </a:rPr>
              <a:t>туралы</a:t>
            </a:r>
            <a:r>
              <a:rPr lang="ru-RU" sz="2200" b="1" dirty="0" smtClean="0">
                <a:solidFill>
                  <a:schemeClr val="tx1"/>
                </a:solidFill>
                <a:latin typeface="Times New Roman" pitchFamily="18" charset="0"/>
                <a:cs typeface="Times New Roman" pitchFamily="18" charset="0"/>
              </a:rPr>
              <a:t>  </a:t>
            </a:r>
            <a:r>
              <a:rPr lang="ru-RU" sz="2200" b="1" dirty="0" err="1" smtClean="0">
                <a:solidFill>
                  <a:schemeClr val="tx1"/>
                </a:solidFill>
                <a:latin typeface="Times New Roman" pitchFamily="18" charset="0"/>
                <a:cs typeface="Times New Roman" pitchFamily="18" charset="0"/>
              </a:rPr>
              <a:t>Қазақстан Республикасы</a:t>
            </a:r>
            <a:r>
              <a:rPr lang="ru-RU" sz="2200" b="1" dirty="0" smtClean="0">
                <a:solidFill>
                  <a:schemeClr val="tx1"/>
                </a:solidFill>
                <a:latin typeface="Times New Roman" pitchFamily="18" charset="0"/>
                <a:cs typeface="Times New Roman" pitchFamily="18" charset="0"/>
              </a:rPr>
              <a:t> </a:t>
            </a:r>
            <a:r>
              <a:rPr lang="ru-RU" sz="2200" b="1" dirty="0" err="1" smtClean="0">
                <a:solidFill>
                  <a:schemeClr val="tx1"/>
                </a:solidFill>
                <a:latin typeface="Times New Roman" pitchFamily="18" charset="0"/>
                <a:cs typeface="Times New Roman" pitchFamily="18" charset="0"/>
              </a:rPr>
              <a:t>Үкіметінің </a:t>
            </a:r>
            <a:r>
              <a:rPr lang="ru-RU" sz="2200" b="1" dirty="0" smtClean="0">
                <a:solidFill>
                  <a:schemeClr val="tx1"/>
                </a:solidFill>
                <a:latin typeface="Times New Roman" pitchFamily="18" charset="0"/>
                <a:cs typeface="Times New Roman" pitchFamily="18" charset="0"/>
              </a:rPr>
              <a:t>2017 </a:t>
            </a:r>
            <a:r>
              <a:rPr lang="ru-RU" sz="2200" b="1" dirty="0" err="1" smtClean="0">
                <a:solidFill>
                  <a:schemeClr val="tx1"/>
                </a:solidFill>
                <a:latin typeface="Times New Roman" pitchFamily="18" charset="0"/>
                <a:cs typeface="Times New Roman" pitchFamily="18" charset="0"/>
              </a:rPr>
              <a:t>жылғы </a:t>
            </a:r>
            <a:r>
              <a:rPr lang="ru-RU" sz="2200" b="1" dirty="0" smtClean="0">
                <a:solidFill>
                  <a:schemeClr val="tx1"/>
                </a:solidFill>
                <a:latin typeface="Times New Roman" pitchFamily="18" charset="0"/>
                <a:cs typeface="Times New Roman" pitchFamily="18" charset="0"/>
              </a:rPr>
              <a:t>12 </a:t>
            </a:r>
            <a:r>
              <a:rPr lang="ru-RU" sz="2200" b="1" dirty="0" err="1" smtClean="0">
                <a:solidFill>
                  <a:schemeClr val="tx1"/>
                </a:solidFill>
                <a:latin typeface="Times New Roman" pitchFamily="18" charset="0"/>
                <a:cs typeface="Times New Roman" pitchFamily="18" charset="0"/>
              </a:rPr>
              <a:t>желтоқсандағы </a:t>
            </a:r>
            <a:r>
              <a:rPr lang="ru-RU" sz="2200" b="1" dirty="0" smtClean="0">
                <a:solidFill>
                  <a:schemeClr val="tx1"/>
                </a:solidFill>
                <a:latin typeface="Times New Roman" pitchFamily="18" charset="0"/>
                <a:cs typeface="Times New Roman" pitchFamily="18" charset="0"/>
              </a:rPr>
              <a:t/>
            </a:r>
            <a:br>
              <a:rPr lang="ru-RU" sz="2200" b="1" dirty="0" smtClean="0">
                <a:solidFill>
                  <a:schemeClr val="tx1"/>
                </a:solidFill>
                <a:latin typeface="Times New Roman" pitchFamily="18" charset="0"/>
                <a:cs typeface="Times New Roman" pitchFamily="18" charset="0"/>
              </a:rPr>
            </a:br>
            <a:r>
              <a:rPr lang="ru-RU" sz="2200" b="1" dirty="0" smtClean="0">
                <a:solidFill>
                  <a:schemeClr val="tx1"/>
                </a:solidFill>
                <a:latin typeface="Times New Roman" pitchFamily="18" charset="0"/>
                <a:cs typeface="Times New Roman" pitchFamily="18" charset="0"/>
              </a:rPr>
              <a:t> </a:t>
            </a:r>
            <a:r>
              <a:rPr lang="ru-RU" sz="2200" b="1" dirty="0" smtClean="0">
                <a:solidFill>
                  <a:schemeClr val="tx1"/>
                </a:solidFill>
                <a:latin typeface="Times New Roman" pitchFamily="18" charset="0"/>
                <a:cs typeface="Times New Roman" pitchFamily="18" charset="0"/>
              </a:rPr>
              <a:t>                № </a:t>
            </a:r>
            <a:r>
              <a:rPr lang="ru-RU" sz="2200" b="1" dirty="0" smtClean="0">
                <a:solidFill>
                  <a:schemeClr val="tx1"/>
                </a:solidFill>
                <a:latin typeface="Times New Roman" pitchFamily="18" charset="0"/>
                <a:cs typeface="Times New Roman" pitchFamily="18" charset="0"/>
              </a:rPr>
              <a:t>827 </a:t>
            </a:r>
            <a:r>
              <a:rPr lang="ru-RU" sz="2200" b="1" dirty="0" err="1" smtClean="0">
                <a:solidFill>
                  <a:schemeClr val="tx1"/>
                </a:solidFill>
                <a:latin typeface="Times New Roman" pitchFamily="18" charset="0"/>
                <a:cs typeface="Times New Roman" pitchFamily="18" charset="0"/>
              </a:rPr>
              <a:t>қаулысына сәйкес</a:t>
            </a:r>
            <a:r>
              <a:rPr lang="ru-RU" sz="2200" b="1" dirty="0" smtClean="0">
                <a:solidFill>
                  <a:schemeClr val="tx1"/>
                </a:solidFill>
                <a:latin typeface="Times New Roman" pitchFamily="18" charset="0"/>
                <a:cs typeface="Times New Roman" pitchFamily="18" charset="0"/>
              </a:rPr>
              <a:t> </a:t>
            </a: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endParaRPr lang="ru-RU" dirty="0"/>
          </a:p>
        </p:txBody>
      </p:sp>
      <p:sp>
        <p:nvSpPr>
          <p:cNvPr id="4" name="Прямоугольник 3"/>
          <p:cNvSpPr/>
          <p:nvPr/>
        </p:nvSpPr>
        <p:spPr>
          <a:xfrm>
            <a:off x="500034" y="1214422"/>
            <a:ext cx="8429684" cy="4801314"/>
          </a:xfrm>
          <a:prstGeom prst="rect">
            <a:avLst/>
          </a:prstGeom>
        </p:spPr>
        <p:txBody>
          <a:bodyPr wrap="square">
            <a:spAutoFit/>
          </a:bodyPr>
          <a:lstStyle/>
          <a:p>
            <a:pPr algn="just">
              <a:buFont typeface="Arial" pitchFamily="34" charset="0"/>
              <a:buChar char="•"/>
            </a:pPr>
            <a:endParaRPr lang="kk-KZ" dirty="0" smtClean="0">
              <a:latin typeface="Times New Roman" pitchFamily="18" charset="0"/>
              <a:cs typeface="Times New Roman" pitchFamily="18" charset="0"/>
            </a:endParaRPr>
          </a:p>
          <a:p>
            <a:pPr algn="just">
              <a:buFont typeface="Arial" pitchFamily="34" charset="0"/>
              <a:buChar char="•"/>
            </a:pPr>
            <a:r>
              <a:rPr lang="kk-KZ" dirty="0" smtClean="0">
                <a:latin typeface="Times New Roman" pitchFamily="18" charset="0"/>
                <a:cs typeface="Times New Roman" pitchFamily="18" charset="0"/>
              </a:rPr>
              <a:t>Қазақстан </a:t>
            </a:r>
            <a:r>
              <a:rPr lang="kk-KZ" dirty="0" smtClean="0">
                <a:latin typeface="Times New Roman" pitchFamily="18" charset="0"/>
                <a:cs typeface="Times New Roman" pitchFamily="18" charset="0"/>
              </a:rPr>
              <a:t>Республикасының 2018-2020 жылдарға арналған «Цифрлық Қазақстан» мемлекеттік бағдарламасын орындау аясында, ауданда денсаулық сақтау жүйесін цифрландыру, аудан тұрғындарының мемлекеттік қызметке қол жетімділігін арттыру мақсатында 2018 жылдың қаңтар айынан  бастап аудандық аурухана қызметкерлері барлық тұрғындардың электрондық денсаулық паспортын жасақтап, ағымдағы жылдың сәуір айының 1ші жұлдызынан электрондық құжат айналымына көшті. Тұрғындар «DamuMed» мобильдік қосымшаға 2464 адам тіркеліп, бүгінгі таңда емханаға қабылдауға келу,үйге шақырту осы қосымша арқылы жасалып отыр. </a:t>
            </a:r>
            <a:endParaRPr lang="ru-RU" dirty="0" smtClean="0">
              <a:latin typeface="Times New Roman" pitchFamily="18" charset="0"/>
              <a:cs typeface="Times New Roman" pitchFamily="18" charset="0"/>
            </a:endParaRPr>
          </a:p>
          <a:p>
            <a:pPr algn="just">
              <a:buFont typeface="Arial" pitchFamily="34" charset="0"/>
              <a:buChar char="•"/>
            </a:pPr>
            <a:r>
              <a:rPr lang="kk-KZ" dirty="0" smtClean="0">
                <a:latin typeface="Times New Roman" pitchFamily="18" charset="0"/>
                <a:cs typeface="Times New Roman" pitchFamily="18" charset="0"/>
              </a:rPr>
              <a:t>Аудандық ауруханаға қарасты 3 ДА,2МП,емхана аурухана 100 пайыз интернет жүйесіне қосылған, компьютермен қамтылған.</a:t>
            </a:r>
            <a:endParaRPr lang="ru-RU" dirty="0" smtClean="0">
              <a:latin typeface="Times New Roman" pitchFamily="18" charset="0"/>
              <a:cs typeface="Times New Roman" pitchFamily="18" charset="0"/>
            </a:endParaRPr>
          </a:p>
          <a:p>
            <a:pPr algn="just">
              <a:buFont typeface="Arial" pitchFamily="34" charset="0"/>
              <a:buChar char="•"/>
            </a:pPr>
            <a:r>
              <a:rPr lang="kk-KZ" dirty="0" smtClean="0">
                <a:latin typeface="Times New Roman" pitchFamily="18" charset="0"/>
                <a:cs typeface="Times New Roman" pitchFamily="18" charset="0"/>
              </a:rPr>
              <a:t>Аудан тұрғындары арасында медицина қызметкерлерімен мектептерде, халыққа қызмет көрсету орталығында,базарларда, емханада,ауруханада және үй аралап патронаждық қызмет кезінде   күн сайын түсіндіру жұмысы жүргізіліп, бетшелер таратылуда. Барлық жасалып жатырған жұмыстар мекеме сайтында, фейсбук, инстаграмм  әлеуметтік желісінде жарияланып отыр.</a:t>
            </a:r>
            <a:endParaRPr lang="ru-RU" dirty="0" smtClean="0">
              <a:latin typeface="Times New Roman" pitchFamily="18" charset="0"/>
              <a:cs typeface="Times New Roman" pitchFamily="18" charset="0"/>
            </a:endParaRPr>
          </a:p>
          <a:p>
            <a:pPr>
              <a:buFont typeface="Arial" pitchFamily="34" charset="0"/>
              <a:buChar char="•"/>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204864"/>
            <a:ext cx="8229600" cy="362304"/>
          </a:xfrm>
        </p:spPr>
        <p:txBody>
          <a:bodyPr>
            <a:normAutofit fontScale="90000"/>
          </a:bodyPr>
          <a:lstStyle/>
          <a:p>
            <a:r>
              <a:rPr lang="kk-KZ" sz="5400" dirty="0" smtClean="0">
                <a:latin typeface="Times New Roman" pitchFamily="18" charset="0"/>
                <a:cs typeface="Times New Roman" pitchFamily="18" charset="0"/>
              </a:rPr>
              <a:t>Тыңдағандарыңызға рахмет !</a:t>
            </a:r>
            <a:r>
              <a:rPr lang="ru-RU" sz="5400" dirty="0" smtClean="0">
                <a:latin typeface="Times New Roman" pitchFamily="18" charset="0"/>
                <a:cs typeface="Times New Roman" pitchFamily="18" charset="0"/>
              </a:rPr>
              <a:t/>
            </a:r>
            <a:br>
              <a:rPr lang="ru-RU" sz="5400" dirty="0" smtClean="0">
                <a:latin typeface="Times New Roman" pitchFamily="18" charset="0"/>
                <a:cs typeface="Times New Roman" pitchFamily="18" charset="0"/>
              </a:rPr>
            </a:br>
            <a:endParaRPr lang="ru-RU" dirty="0"/>
          </a:p>
        </p:txBody>
      </p:sp>
      <p:pic>
        <p:nvPicPr>
          <p:cNvPr id="4" name="Содержимое 3" descr="1499358470_2274735878.jpg"/>
          <p:cNvPicPr>
            <a:picLocks noGrp="1" noChangeAspect="1"/>
          </p:cNvPicPr>
          <p:nvPr>
            <p:ph idx="1"/>
          </p:nvPr>
        </p:nvPicPr>
        <p:blipFill>
          <a:blip r:embed="rId2" cstate="print"/>
          <a:stretch>
            <a:fillRect/>
          </a:stretch>
        </p:blipFill>
        <p:spPr>
          <a:xfrm>
            <a:off x="683568" y="1988841"/>
            <a:ext cx="7803444" cy="4104456"/>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14290"/>
            <a:ext cx="8515672" cy="1224136"/>
          </a:xfrm>
        </p:spPr>
        <p:txBody>
          <a:bodyPr>
            <a:normAutofit fontScale="90000"/>
          </a:bodyPr>
          <a:lstStyle/>
          <a:p>
            <a:pPr algn="ctr"/>
            <a:r>
              <a:rPr lang="kk-KZ" sz="3200" b="0" dirty="0" smtClean="0">
                <a:solidFill>
                  <a:schemeClr val="tx1"/>
                </a:solidFill>
                <a:effectLst/>
              </a:rPr>
              <a:t> </a:t>
            </a:r>
            <a:r>
              <a:rPr lang="kk-KZ" sz="3200" b="0" dirty="0" smtClean="0">
                <a:solidFill>
                  <a:schemeClr val="tx1"/>
                </a:solidFill>
                <a:effectLst/>
                <a:latin typeface="Times New Roman" pitchFamily="18" charset="0"/>
                <a:cs typeface="Times New Roman" pitchFamily="18" charset="0"/>
              </a:rPr>
              <a:t>«</a:t>
            </a:r>
            <a:r>
              <a:rPr lang="kk-KZ" sz="3200" dirty="0" smtClean="0">
                <a:ln w="19050">
                  <a:solidFill>
                    <a:schemeClr val="tx2">
                      <a:tint val="1000"/>
                    </a:schemeClr>
                  </a:solidFill>
                  <a:prstDash val="solid"/>
                </a:ln>
                <a:solidFill>
                  <a:schemeClr val="tx1"/>
                </a:solidFill>
                <a:effectLst/>
                <a:latin typeface="Times New Roman" pitchFamily="18" charset="0"/>
                <a:cs typeface="Times New Roman" pitchFamily="18" charset="0"/>
              </a:rPr>
              <a:t>ҚАРАҚИЯ ОРТАЛЫҚ АУДАНДЫҚ АУРУХАНАСЫ </a:t>
            </a:r>
            <a:r>
              <a:rPr lang="kk-KZ" sz="3200" b="0" dirty="0" smtClean="0">
                <a:solidFill>
                  <a:schemeClr val="tx1"/>
                </a:solidFill>
                <a:effectLst/>
                <a:latin typeface="Times New Roman" pitchFamily="18" charset="0"/>
                <a:cs typeface="Times New Roman" pitchFamily="18" charset="0"/>
              </a:rPr>
              <a:t>»</a:t>
            </a:r>
            <a:r>
              <a:rPr lang="kk-KZ" sz="3200" b="0" dirty="0" smtClean="0">
                <a:solidFill>
                  <a:schemeClr val="tx1"/>
                </a:solidFill>
                <a:effectLst/>
              </a:rPr>
              <a:t> </a:t>
            </a:r>
            <a:r>
              <a:rPr lang="kk-KZ" sz="3200" b="0" dirty="0" smtClean="0">
                <a:ln w="19050">
                  <a:solidFill>
                    <a:schemeClr val="tx2">
                      <a:tint val="1000"/>
                    </a:schemeClr>
                  </a:solidFill>
                  <a:prstDash val="solid"/>
                </a:ln>
                <a:solidFill>
                  <a:schemeClr val="tx1"/>
                </a:solidFill>
                <a:effectLst/>
                <a:latin typeface="Times New Roman" pitchFamily="18" charset="0"/>
                <a:cs typeface="Times New Roman" pitchFamily="18" charset="0"/>
              </a:rPr>
              <a:t> </a:t>
            </a:r>
            <a:r>
              <a:rPr lang="kk-KZ" sz="3200" dirty="0" smtClean="0">
                <a:ln w="19050">
                  <a:solidFill>
                    <a:schemeClr val="tx2">
                      <a:tint val="1000"/>
                    </a:schemeClr>
                  </a:solidFill>
                  <a:prstDash val="solid"/>
                </a:ln>
                <a:solidFill>
                  <a:schemeClr val="tx1"/>
                </a:solidFill>
                <a:effectLst/>
                <a:latin typeface="Times New Roman" pitchFamily="18" charset="0"/>
                <a:cs typeface="Times New Roman" pitchFamily="18" charset="0"/>
              </a:rPr>
              <a:t>ШЖҚ МКК ҚҰРЫЛЫМЫ</a:t>
            </a:r>
            <a:endParaRPr lang="ru-RU" sz="3200" dirty="0">
              <a:ln w="19050">
                <a:solidFill>
                  <a:schemeClr val="tx2">
                    <a:tint val="1000"/>
                  </a:schemeClr>
                </a:solidFill>
                <a:prstDash val="solid"/>
              </a:ln>
              <a:solidFill>
                <a:schemeClr val="tx1"/>
              </a:solidFill>
              <a:effectLst/>
              <a:latin typeface="Times New Roman" pitchFamily="18" charset="0"/>
              <a:cs typeface="Times New Roman" pitchFamily="18" charset="0"/>
            </a:endParaRPr>
          </a:p>
        </p:txBody>
      </p:sp>
      <p:sp>
        <p:nvSpPr>
          <p:cNvPr id="4" name="Овал 3"/>
          <p:cNvSpPr/>
          <p:nvPr/>
        </p:nvSpPr>
        <p:spPr>
          <a:xfrm>
            <a:off x="285720" y="1643050"/>
            <a:ext cx="2808312" cy="2448272"/>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ҚАРАҚИЯ ОАА -55 к</a:t>
            </a:r>
          </a:p>
          <a:p>
            <a:pPr algn="ctr">
              <a:defRPr/>
            </a:pP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Терапия бөлімшесі -16 К</a:t>
            </a:r>
          </a:p>
          <a:p>
            <a:pPr algn="ctr">
              <a:defRPr/>
            </a:pP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Хирургия  </a:t>
            </a:r>
            <a:r>
              <a:rPr lang="kk-KZ" sz="1200" dirty="0" smtClean="0">
                <a:ln w="12700">
                  <a:solidFill>
                    <a:schemeClr val="tx2">
                      <a:satMod val="155000"/>
                    </a:schemeClr>
                  </a:solidFill>
                  <a:prstDash val="solid"/>
                </a:ln>
                <a:solidFill>
                  <a:schemeClr val="bg1"/>
                </a:solidFill>
                <a:latin typeface="Times New Roman" pitchFamily="18" charset="0"/>
                <a:cs typeface="Times New Roman" pitchFamily="18" charset="0"/>
              </a:rPr>
              <a:t>бөлімшесі-10 </a:t>
            </a: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К</a:t>
            </a:r>
          </a:p>
          <a:p>
            <a:pPr algn="ctr">
              <a:defRPr/>
            </a:pP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Балалар бөлімшесі 12 </a:t>
            </a:r>
          </a:p>
          <a:p>
            <a:pPr algn="ctr">
              <a:defRPr/>
            </a:pP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Акушерлік  бөлім  -7 к</a:t>
            </a:r>
          </a:p>
          <a:p>
            <a:pPr algn="ctr">
              <a:defRPr/>
            </a:pPr>
            <a:r>
              <a:rPr lang="kk-KZ" sz="1200" dirty="0">
                <a:ln w="12700">
                  <a:solidFill>
                    <a:schemeClr val="tx2">
                      <a:satMod val="155000"/>
                    </a:schemeClr>
                  </a:solidFill>
                  <a:prstDash val="solid"/>
                </a:ln>
                <a:solidFill>
                  <a:schemeClr val="bg1"/>
                </a:solidFill>
                <a:latin typeface="Times New Roman" pitchFamily="18" charset="0"/>
                <a:cs typeface="Times New Roman" pitchFamily="18" charset="0"/>
              </a:rPr>
              <a:t>Инфекциялық  </a:t>
            </a:r>
            <a:r>
              <a:rPr lang="kk-KZ" sz="1200" dirty="0" smtClean="0">
                <a:ln w="12700">
                  <a:solidFill>
                    <a:schemeClr val="tx2">
                      <a:satMod val="155000"/>
                    </a:schemeClr>
                  </a:solidFill>
                  <a:prstDash val="solid"/>
                </a:ln>
                <a:solidFill>
                  <a:schemeClr val="bg1"/>
                </a:solidFill>
                <a:latin typeface="Times New Roman" pitchFamily="18" charset="0"/>
                <a:cs typeface="Times New Roman" pitchFamily="18" charset="0"/>
              </a:rPr>
              <a:t>аурулар-10к</a:t>
            </a:r>
            <a:endParaRPr lang="kk-KZ" sz="1200" dirty="0">
              <a:ln w="12700">
                <a:solidFill>
                  <a:schemeClr val="tx2">
                    <a:satMod val="155000"/>
                  </a:schemeClr>
                </a:solidFill>
                <a:prstDash val="solid"/>
              </a:ln>
              <a:solidFill>
                <a:schemeClr val="bg1"/>
              </a:solidFill>
              <a:latin typeface="Times New Roman" pitchFamily="18" charset="0"/>
              <a:cs typeface="Times New Roman" pitchFamily="18" charset="0"/>
            </a:endParaRPr>
          </a:p>
        </p:txBody>
      </p:sp>
      <p:cxnSp>
        <p:nvCxnSpPr>
          <p:cNvPr id="8" name="Прямая со стрелкой 7"/>
          <p:cNvCxnSpPr/>
          <p:nvPr/>
        </p:nvCxnSpPr>
        <p:spPr>
          <a:xfrm flipH="1">
            <a:off x="2771800" y="1484784"/>
            <a:ext cx="36004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Овал 12"/>
          <p:cNvSpPr/>
          <p:nvPr/>
        </p:nvSpPr>
        <p:spPr>
          <a:xfrm>
            <a:off x="5868144" y="1772816"/>
            <a:ext cx="2736304" cy="2232248"/>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1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АУДАНДЫҚ </a:t>
            </a:r>
            <a:r>
              <a:rPr lang="kk-KZ" sz="1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ЕМХАНА</a:t>
            </a:r>
          </a:p>
          <a:p>
            <a:pPr algn="ctr">
              <a:defRPr/>
            </a:pPr>
            <a:r>
              <a:rPr lang="kk-KZ" sz="1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Аусымына 250 келушіге арналған.</a:t>
            </a:r>
          </a:p>
          <a:p>
            <a:pPr algn="ctr">
              <a:defRPr/>
            </a:pPr>
            <a:r>
              <a:rPr lang="kk-KZ" sz="14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Күндізгі стационар-30 </a:t>
            </a:r>
            <a:r>
              <a:rPr lang="kk-KZ" sz="14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a:t>
            </a:r>
            <a:endParaRPr lang="kk-KZ" sz="1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19" name="Прямая со стрелкой 18"/>
          <p:cNvCxnSpPr/>
          <p:nvPr/>
        </p:nvCxnSpPr>
        <p:spPr>
          <a:xfrm>
            <a:off x="5076056" y="1484784"/>
            <a:ext cx="36004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Овал 22"/>
          <p:cNvSpPr/>
          <p:nvPr/>
        </p:nvSpPr>
        <p:spPr>
          <a:xfrm>
            <a:off x="611560" y="5445224"/>
            <a:ext cx="1872208" cy="122413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1200" b="1"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Дәрігерлік амбулаториялар</a:t>
            </a:r>
          </a:p>
          <a:p>
            <a:pPr algn="ctr">
              <a:defRPr/>
            </a:pPr>
            <a:r>
              <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Сенек ДА</a:t>
            </a:r>
          </a:p>
          <a:p>
            <a:pPr algn="ctr">
              <a:defRPr/>
            </a:pPr>
            <a:r>
              <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Бостан ДА</a:t>
            </a:r>
          </a:p>
          <a:p>
            <a:pPr algn="ctr">
              <a:defRPr/>
            </a:pPr>
            <a:r>
              <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Құланды ДА</a:t>
            </a:r>
          </a:p>
          <a:p>
            <a:pPr algn="ctr">
              <a:defRPr/>
            </a:pPr>
            <a:endPar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 name="Овал 23"/>
          <p:cNvSpPr/>
          <p:nvPr/>
        </p:nvSpPr>
        <p:spPr>
          <a:xfrm>
            <a:off x="2771800" y="5373216"/>
            <a:ext cx="1872208" cy="129614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1200" b="1"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Жедел  жәрдем </a:t>
            </a:r>
            <a:r>
              <a:rPr lang="kk-KZ" sz="1200" b="1"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бөлімшесі</a:t>
            </a:r>
            <a:r>
              <a:rPr lang="kk-KZ" sz="1200" b="1"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algn="ctr">
              <a:defRPr/>
            </a:pPr>
            <a:endParaRPr lang="kk-KZ" sz="1200" b="1"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kk-KZ" sz="1200" b="1"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kk-KZ" sz="1200" b="1"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6" name="Овал 25"/>
          <p:cNvSpPr/>
          <p:nvPr/>
        </p:nvSpPr>
        <p:spPr>
          <a:xfrm>
            <a:off x="6516216" y="5301208"/>
            <a:ext cx="1800200" cy="129614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err="1"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Туберкулезге</a:t>
            </a:r>
            <a:r>
              <a:rPr lang="ru-RU" sz="1400"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kk-KZ" sz="14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қ</a:t>
            </a:r>
            <a:r>
              <a:rPr lang="ru-RU" sz="1400" dirty="0" err="1"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арсы</a:t>
            </a:r>
            <a:r>
              <a:rPr lang="ru-RU" sz="1400"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диспансер</a:t>
            </a:r>
            <a:endParaRPr lang="ru-RU" sz="14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7" name="Овал 26"/>
          <p:cNvSpPr/>
          <p:nvPr/>
        </p:nvSpPr>
        <p:spPr>
          <a:xfrm>
            <a:off x="4788024" y="5373216"/>
            <a:ext cx="1656184" cy="129614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1200" b="1" dirty="0" smtClean="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Медициналы пункттер</a:t>
            </a:r>
            <a:r>
              <a:rPr lang="kk-KZ" sz="1200" b="1"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algn="ctr">
              <a:defRPr/>
            </a:pPr>
            <a:r>
              <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Ст.Ералы МП</a:t>
            </a:r>
          </a:p>
          <a:p>
            <a:pPr algn="ctr">
              <a:defRPr/>
            </a:pPr>
            <a:r>
              <a:rPr lang="kk-KZ" sz="1200" dirty="0">
                <a:solidFill>
                  <a:schemeClr val="accent3">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Аққұдық МП</a:t>
            </a:r>
          </a:p>
        </p:txBody>
      </p:sp>
      <p:pic>
        <p:nvPicPr>
          <p:cNvPr id="28" name="Picture 6" descr="C:\Documents and Settings\User\Рабочий стол\shkolnicu-iz-peterburga-gospitalizirovali-posle-udara-myachom-v-golovu-na-fizkulture_1.jpeg"/>
          <p:cNvPicPr>
            <a:picLocks noChangeAspect="1" noChangeArrowheads="1"/>
          </p:cNvPicPr>
          <p:nvPr/>
        </p:nvPicPr>
        <p:blipFill>
          <a:blip r:embed="rId2" cstate="print"/>
          <a:srcRect/>
          <a:stretch>
            <a:fillRect/>
          </a:stretch>
        </p:blipFill>
        <p:spPr bwMode="auto">
          <a:xfrm>
            <a:off x="3059832" y="5877272"/>
            <a:ext cx="1296988" cy="576263"/>
          </a:xfrm>
          <a:prstGeom prst="rect">
            <a:avLst/>
          </a:prstGeom>
          <a:noFill/>
          <a:ln w="9525">
            <a:noFill/>
            <a:miter lim="800000"/>
            <a:headEnd/>
            <a:tailEnd/>
          </a:ln>
        </p:spPr>
      </p:pic>
      <p:cxnSp>
        <p:nvCxnSpPr>
          <p:cNvPr id="32" name="Прямая со стрелкой 31"/>
          <p:cNvCxnSpPr/>
          <p:nvPr/>
        </p:nvCxnSpPr>
        <p:spPr>
          <a:xfrm flipH="1">
            <a:off x="3779912" y="1844824"/>
            <a:ext cx="360040" cy="3312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p:nvPr/>
        </p:nvCxnSpPr>
        <p:spPr>
          <a:xfrm>
            <a:off x="4211960" y="1844824"/>
            <a:ext cx="792088" cy="3312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flipH="1">
            <a:off x="2123728" y="1772816"/>
            <a:ext cx="1584176" cy="36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a:off x="4572000" y="1556792"/>
            <a:ext cx="1944216" cy="35283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772816"/>
            <a:ext cx="7926728" cy="938074"/>
          </a:xfrm>
        </p:spPr>
        <p:txBody>
          <a:bodyPr>
            <a:normAutofit fontScale="90000"/>
          </a:bodyPr>
          <a:lstStyle/>
          <a:p>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solidFill>
                  <a:schemeClr val="tx1"/>
                </a:solidFill>
                <a:latin typeface="Times New Roman" pitchFamily="18" charset="0"/>
                <a:cs typeface="Times New Roman" pitchFamily="18" charset="0"/>
              </a:rPr>
              <a:t>1.Жалпы </a:t>
            </a:r>
            <a:r>
              <a:rPr lang="ru-RU" sz="2200" b="1" dirty="0" err="1" smtClean="0">
                <a:solidFill>
                  <a:schemeClr val="tx1"/>
                </a:solidFill>
                <a:latin typeface="Times New Roman" pitchFamily="18" charset="0"/>
                <a:cs typeface="Times New Roman" pitchFamily="18" charset="0"/>
              </a:rPr>
              <a:t>мәліметтер</a:t>
            </a: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err="1" smtClean="0">
                <a:solidFill>
                  <a:schemeClr val="tx1"/>
                </a:solidFill>
                <a:latin typeface="Times New Roman" pitchFamily="18" charset="0"/>
                <a:cs typeface="Times New Roman" pitchFamily="18" charset="0"/>
              </a:rPr>
              <a:t>Ұйымның атауы</a:t>
            </a:r>
            <a:r>
              <a:rPr lang="ru-RU" sz="2200" b="1" dirty="0" smtClean="0">
                <a:solidFill>
                  <a:schemeClr val="tx1"/>
                </a:solidFill>
                <a:latin typeface="Times New Roman" pitchFamily="18" charset="0"/>
                <a:cs typeface="Times New Roman" pitchFamily="18" charset="0"/>
              </a:rPr>
              <a:t>:</a:t>
            </a:r>
            <a:r>
              <a:rPr lang="ru-RU" b="1" dirty="0" smtClean="0">
                <a:solidFill>
                  <a:schemeClr val="tx1"/>
                </a:solidFill>
              </a:rPr>
              <a:t> </a:t>
            </a:r>
            <a:r>
              <a:rPr lang="kk-KZ" sz="2200" dirty="0" smtClean="0">
                <a:solidFill>
                  <a:schemeClr val="tx1"/>
                </a:solidFill>
                <a:latin typeface="Times New Roman" pitchFamily="18" charset="0"/>
                <a:cs typeface="Times New Roman" pitchFamily="18" charset="0"/>
              </a:rPr>
              <a:t>« Қарақия орталық аудандық ауруханасы» шаруашылық жүргізу  құқығындағы мемлекеттік коммуналдық  кәсіпорыны </a:t>
            </a:r>
            <a:r>
              <a:rPr lang="kk-KZ" sz="2200" dirty="0" smtClean="0">
                <a:solidFill>
                  <a:schemeClr val="tx1"/>
                </a:solidFill>
              </a:rPr>
              <a:t> </a:t>
            </a:r>
            <a:r>
              <a:rPr lang="ru-RU" dirty="0" smtClean="0"/>
              <a:t/>
            </a:r>
            <a:br>
              <a:rPr lang="ru-RU" dirty="0" smtClean="0"/>
            </a:br>
            <a:endParaRPr lang="ru-RU" dirty="0"/>
          </a:p>
        </p:txBody>
      </p:sp>
      <p:sp>
        <p:nvSpPr>
          <p:cNvPr id="3" name="Содержимое 2"/>
          <p:cNvSpPr>
            <a:spLocks noGrp="1"/>
          </p:cNvSpPr>
          <p:nvPr>
            <p:ph idx="1"/>
          </p:nvPr>
        </p:nvSpPr>
        <p:spPr>
          <a:xfrm>
            <a:off x="457200" y="2132856"/>
            <a:ext cx="8229600" cy="4191744"/>
          </a:xfrm>
        </p:spPr>
        <p:txBody>
          <a:bodyPr>
            <a:normAutofit/>
          </a:bodyPr>
          <a:lstStyle/>
          <a:p>
            <a:pPr>
              <a:buNone/>
            </a:pPr>
            <a:r>
              <a:rPr lang="kk-KZ" sz="2000" b="1" dirty="0" smtClean="0">
                <a:latin typeface="Times New Roman" pitchFamily="18" charset="0"/>
                <a:cs typeface="Times New Roman" pitchFamily="18" charset="0"/>
              </a:rPr>
              <a:t>Мекен жайы: </a:t>
            </a:r>
            <a:r>
              <a:rPr lang="kk-KZ" sz="2000" dirty="0" smtClean="0">
                <a:latin typeface="Times New Roman" pitchFamily="18" charset="0"/>
                <a:cs typeface="Times New Roman" pitchFamily="18" charset="0"/>
              </a:rPr>
              <a:t>Маңғыстау облысы ,Қарақия ауданы Құрық селосы, 2- шағын </a:t>
            </a:r>
            <a:r>
              <a:rPr lang="kk-KZ" sz="2000" dirty="0" smtClean="0">
                <a:latin typeface="Times New Roman" pitchFamily="18" charset="0"/>
                <a:cs typeface="Times New Roman" pitchFamily="18" charset="0"/>
              </a:rPr>
              <a:t>аудан</a:t>
            </a:r>
          </a:p>
          <a:p>
            <a:pPr>
              <a:buNone/>
            </a:pPr>
            <a:endParaRPr lang="kk-KZ" sz="2000" dirty="0" smtClean="0">
              <a:latin typeface="Times New Roman" pitchFamily="18" charset="0"/>
              <a:cs typeface="Times New Roman" pitchFamily="18" charset="0"/>
            </a:endParaRPr>
          </a:p>
          <a:p>
            <a:pPr>
              <a:buNone/>
            </a:pPr>
            <a:r>
              <a:rPr lang="kk-KZ" sz="2000" b="1" dirty="0" smtClean="0">
                <a:latin typeface="Times New Roman" pitchFamily="18" charset="0"/>
                <a:cs typeface="Times New Roman" pitchFamily="18" charset="0"/>
              </a:rPr>
              <a:t>Ұйымдық құрылымы: </a:t>
            </a:r>
            <a:r>
              <a:rPr lang="kk-KZ" sz="2000" dirty="0" smtClean="0">
                <a:latin typeface="Times New Roman" pitchFamily="18" charset="0"/>
                <a:cs typeface="Times New Roman" pitchFamily="18" charset="0"/>
              </a:rPr>
              <a:t>Аурухана,емхана, туберкулезге қарсы бөлімше,3 дәрігерлік амбулатория, 2 медициналық </a:t>
            </a:r>
            <a:r>
              <a:rPr lang="kk-KZ" sz="2000" dirty="0" smtClean="0">
                <a:latin typeface="Times New Roman" pitchFamily="18" charset="0"/>
                <a:cs typeface="Times New Roman" pitchFamily="18" charset="0"/>
              </a:rPr>
              <a:t>пункт</a:t>
            </a:r>
          </a:p>
          <a:p>
            <a:pPr>
              <a:buNone/>
            </a:pPr>
            <a:endParaRPr lang="kk-KZ" sz="2000" dirty="0" smtClean="0">
              <a:latin typeface="Times New Roman" pitchFamily="18" charset="0"/>
              <a:cs typeface="Times New Roman" pitchFamily="18" charset="0"/>
            </a:endParaRPr>
          </a:p>
          <a:p>
            <a:pPr>
              <a:buNone/>
            </a:pPr>
            <a:r>
              <a:rPr lang="kk-KZ" sz="2000" b="1" dirty="0" smtClean="0">
                <a:latin typeface="Times New Roman" pitchFamily="18" charset="0"/>
                <a:cs typeface="Times New Roman" pitchFamily="18" charset="0"/>
              </a:rPr>
              <a:t>Штат  саны </a:t>
            </a:r>
            <a:r>
              <a:rPr lang="kk-KZ" sz="2000" dirty="0" smtClean="0">
                <a:latin typeface="Times New Roman" pitchFamily="18" charset="0"/>
                <a:cs typeface="Times New Roman" pitchFamily="18" charset="0"/>
              </a:rPr>
              <a:t>-303, Құрамы: дәрігер -52, орта буын медицина қызметкері-134, басқалар-66, кіші медициналық қызметкер -51</a:t>
            </a:r>
          </a:p>
          <a:p>
            <a:pPr>
              <a:buNone/>
            </a:pPr>
            <a:r>
              <a:rPr lang="kk-KZ" sz="2000" b="1" dirty="0" smtClean="0">
                <a:latin typeface="Times New Roman" pitchFamily="18" charset="0"/>
                <a:cs typeface="Times New Roman" pitchFamily="18" charset="0"/>
              </a:rPr>
              <a:t> </a:t>
            </a:r>
            <a:endParaRPr lang="kk-KZ" sz="2000" b="1" dirty="0" smtClean="0">
              <a:latin typeface="Times New Roman" pitchFamily="18" charset="0"/>
              <a:cs typeface="Times New Roman" pitchFamily="18" charset="0"/>
            </a:endParaRPr>
          </a:p>
          <a:p>
            <a:pPr>
              <a:buNone/>
            </a:pPr>
            <a:endParaRPr lang="kk-KZ" sz="8000" dirty="0" smtClean="0">
              <a:latin typeface="Times New Roman" pitchFamily="18" charset="0"/>
              <a:cs typeface="Times New Roman" pitchFamily="18" charset="0"/>
            </a:endParaRPr>
          </a:p>
          <a:p>
            <a:pPr>
              <a:buNone/>
            </a:pPr>
            <a:endParaRPr lang="kk-KZ" sz="8000" dirty="0" smtClean="0">
              <a:latin typeface="Times New Roman" pitchFamily="18" charset="0"/>
              <a:cs typeface="Times New Roman" pitchFamily="18" charset="0"/>
            </a:endParaRPr>
          </a:p>
          <a:p>
            <a:pPr>
              <a:buNone/>
            </a:pPr>
            <a:endParaRPr lang="kk-KZ" sz="8000" dirty="0" smtClean="0">
              <a:latin typeface="Times New Roman" pitchFamily="18" charset="0"/>
              <a:cs typeface="Times New Roman" pitchFamily="18" charset="0"/>
            </a:endParaRPr>
          </a:p>
          <a:p>
            <a:pPr>
              <a:buNone/>
            </a:pPr>
            <a:endParaRPr lang="kk-KZ" sz="8000" dirty="0" smtClean="0">
              <a:latin typeface="Times New Roman" pitchFamily="18" charset="0"/>
              <a:cs typeface="Times New Roman" pitchFamily="18" charset="0"/>
            </a:endParaRPr>
          </a:p>
          <a:p>
            <a:pPr>
              <a:buNone/>
            </a:pPr>
            <a:endParaRPr lang="kk-KZ" sz="8000" dirty="0" smtClean="0">
              <a:latin typeface="Times New Roman" pitchFamily="18" charset="0"/>
              <a:cs typeface="Times New Roman" pitchFamily="18" charset="0"/>
            </a:endParaRPr>
          </a:p>
          <a:p>
            <a:pPr>
              <a:buNone/>
            </a:pPr>
            <a:endParaRPr lang="ru-RU" sz="8000" b="1" i="1" dirty="0" smtClean="0">
              <a:latin typeface="Times New Roman" pitchFamily="18" charset="0"/>
              <a:cs typeface="Times New Roman" pitchFamily="18" charset="0"/>
            </a:endParaRPr>
          </a:p>
          <a:p>
            <a:pPr>
              <a:buNone/>
            </a:pPr>
            <a:endParaRPr lang="kk-KZ" sz="8000" i="1" dirty="0" smtClean="0">
              <a:latin typeface="Times New Roman" pitchFamily="18" charset="0"/>
              <a:cs typeface="Times New Roman" pitchFamily="18" charset="0"/>
            </a:endParaRPr>
          </a:p>
          <a:p>
            <a:pPr>
              <a:buNone/>
            </a:pPr>
            <a:endParaRPr lang="kk-KZ" sz="8000" i="1" dirty="0" smtClean="0">
              <a:latin typeface="Times New Roman" pitchFamily="18" charset="0"/>
              <a:cs typeface="Times New Roman" pitchFamily="18" charset="0"/>
            </a:endParaRPr>
          </a:p>
          <a:p>
            <a:pPr>
              <a:buNone/>
            </a:pPr>
            <a:endParaRPr lang="kk-KZ" sz="8000" i="1" dirty="0" smtClean="0">
              <a:latin typeface="Times New Roman" pitchFamily="18" charset="0"/>
              <a:cs typeface="Times New Roman" pitchFamily="18" charset="0"/>
            </a:endParaRPr>
          </a:p>
          <a:p>
            <a:pPr>
              <a:buNone/>
            </a:pPr>
            <a:endParaRPr lang="kk-KZ" sz="8000" i="1"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67544" y="836712"/>
            <a:ext cx="6768752" cy="432048"/>
          </a:xfrm>
        </p:spPr>
        <p:txBody>
          <a:bodyPr>
            <a:normAutofit/>
          </a:bodyPr>
          <a:lstStyle/>
          <a:p>
            <a:r>
              <a:rPr lang="kk-KZ" sz="2000" b="1" dirty="0" smtClean="0">
                <a:solidFill>
                  <a:schemeClr val="tx1"/>
                </a:solidFill>
                <a:effectLst/>
                <a:latin typeface="Times New Roman" pitchFamily="18" charset="0"/>
                <a:cs typeface="Times New Roman" pitchFamily="18" charset="0"/>
              </a:rPr>
              <a:t>3.Стратегиялық</a:t>
            </a:r>
            <a:r>
              <a:rPr lang="kk-KZ" sz="2000" b="1" dirty="0" smtClean="0">
                <a:solidFill>
                  <a:schemeClr val="tx1"/>
                </a:solidFill>
                <a:latin typeface="Times New Roman" pitchFamily="18" charset="0"/>
                <a:cs typeface="Times New Roman" pitchFamily="18" charset="0"/>
              </a:rPr>
              <a:t>  даму бағыттары</a:t>
            </a:r>
            <a:endParaRPr lang="ru-RU" sz="2000"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1357290" y="1071546"/>
            <a:ext cx="7576398" cy="5176854"/>
          </a:xfrm>
        </p:spPr>
        <p:txBody>
          <a:bodyPr>
            <a:normAutofit fontScale="92500" lnSpcReduction="10000"/>
          </a:bodyPr>
          <a:lstStyle/>
          <a:p>
            <a:pPr>
              <a:buNone/>
            </a:pPr>
            <a:endParaRPr lang="ru-RU" sz="2000" dirty="0" smtClean="0">
              <a:latin typeface="Times New Roman" pitchFamily="18" charset="0"/>
              <a:cs typeface="Times New Roman" pitchFamily="18" charset="0"/>
            </a:endParaRPr>
          </a:p>
          <a:p>
            <a:pPr algn="just"/>
            <a:r>
              <a:rPr lang="kk-KZ" sz="2200" b="1" dirty="0" smtClean="0">
                <a:latin typeface="Times New Roman" pitchFamily="18" charset="0"/>
                <a:cs typeface="Times New Roman" pitchFamily="18" charset="0"/>
              </a:rPr>
              <a:t>Миссия: </a:t>
            </a:r>
            <a:r>
              <a:rPr lang="ru-RU" sz="2200" dirty="0" err="1" smtClean="0">
                <a:latin typeface="Times New Roman" pitchFamily="18" charset="0"/>
                <a:cs typeface="Times New Roman" pitchFamily="18" charset="0"/>
              </a:rPr>
              <a:t>Бекітілген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тұрғындарға әлеуметтік-бағдарланған алғашқы медико</a:t>
            </a:r>
            <a:r>
              <a:rPr lang="ru-RU" sz="2200" dirty="0" smtClean="0">
                <a:latin typeface="Times New Roman" pitchFamily="18" charset="0"/>
                <a:cs typeface="Times New Roman" pitchFamily="18" charset="0"/>
              </a:rPr>
              <a:t> - </a:t>
            </a:r>
            <a:r>
              <a:rPr lang="ru-RU" sz="2200" dirty="0" err="1" smtClean="0">
                <a:latin typeface="Times New Roman" pitchFamily="18" charset="0"/>
                <a:cs typeface="Times New Roman" pitchFamily="18" charset="0"/>
              </a:rPr>
              <a:t>санитарлық көмекті сапалы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қауіпсіз, қолжетімді,  уақытылы көрсету  арқылы  аудан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тұрғындарының денсаулықтарын жақсарту және сақтау, өмір сүру  мерзімін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ұзарту.</a:t>
            </a:r>
            <a:r>
              <a:rPr lang="kk-KZ" sz="2200" i="1" dirty="0" smtClean="0">
                <a:latin typeface="Times New Roman" pitchFamily="18" charset="0"/>
                <a:cs typeface="Times New Roman" pitchFamily="18" charset="0"/>
              </a:rPr>
              <a:t>   </a:t>
            </a:r>
            <a:r>
              <a:rPr lang="kk-KZ" sz="2200" i="1" dirty="0" smtClean="0">
                <a:solidFill>
                  <a:srgbClr val="FF0000"/>
                </a:solidFill>
                <a:latin typeface="Times New Roman" pitchFamily="18" charset="0"/>
                <a:cs typeface="Times New Roman" pitchFamily="18" charset="0"/>
              </a:rPr>
              <a:t> </a:t>
            </a:r>
            <a:endParaRPr lang="ru-RU" sz="2200" dirty="0" smtClean="0">
              <a:solidFill>
                <a:srgbClr val="FF0000"/>
              </a:solidFill>
              <a:latin typeface="Times New Roman" pitchFamily="18" charset="0"/>
              <a:cs typeface="Times New Roman" pitchFamily="18" charset="0"/>
            </a:endParaRPr>
          </a:p>
          <a:p>
            <a:pPr algn="just"/>
            <a:r>
              <a:rPr lang="kk-KZ" sz="2200" b="1" dirty="0" smtClean="0">
                <a:latin typeface="Times New Roman" pitchFamily="18" charset="0"/>
                <a:cs typeface="Times New Roman" pitchFamily="18" charset="0"/>
              </a:rPr>
              <a:t>Пайым: </a:t>
            </a:r>
            <a:r>
              <a:rPr lang="ru-RU" sz="2200" dirty="0" err="1" smtClean="0">
                <a:latin typeface="Times New Roman" pitchFamily="18" charset="0"/>
                <a:cs typeface="Times New Roman" pitchFamily="18" charset="0"/>
              </a:rPr>
              <a:t>Халықаралық сапалы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және қауіпсіздік стандарттарына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сәйкес келетін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жоғары деңгейдегі  медициналық қызмет көрсету және сервисті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жетекші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қалалық отбасылық денсаулық орталығы.</a:t>
            </a:r>
            <a:endParaRPr lang="kk-KZ" sz="2200" dirty="0" smtClean="0">
              <a:latin typeface="Times New Roman" pitchFamily="18" charset="0"/>
              <a:cs typeface="Times New Roman" pitchFamily="18" charset="0"/>
            </a:endParaRPr>
          </a:p>
          <a:p>
            <a:pPr algn="just"/>
            <a:r>
              <a:rPr lang="ru-RU" sz="2200" b="1" dirty="0" err="1" smtClean="0">
                <a:latin typeface="Times New Roman" pitchFamily="18" charset="0"/>
                <a:cs typeface="Times New Roman" pitchFamily="18" charset="0"/>
              </a:rPr>
              <a:t>Мақсат: </a:t>
            </a:r>
            <a:r>
              <a:rPr lang="ru-RU" sz="2200" dirty="0" err="1" smtClean="0">
                <a:latin typeface="Times New Roman" pitchFamily="18" charset="0"/>
                <a:cs typeface="Times New Roman" pitchFamily="18" charset="0"/>
              </a:rPr>
              <a:t>Көп жылдық дәрігерлік тәжірибені қолдана отырып</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көрсетілетін медициналық  қызметтің сапасын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үнемі жақсартумен жетілдіру</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жоғары кәсіби кадрлық әлеуетті бәсекелестікке қалыптастыру, Стандартты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және инновациялық технологиялар</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негізінде</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бекітілген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тұрғындарға әлеуметтік-бағдарланған алғашқы медико-санитарлық көмекті  сапалы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қауіпсіз,  қолжетімді,  уақытылы көрсету.</a:t>
            </a:r>
            <a:r>
              <a:rPr lang="kk-KZ" sz="2200" dirty="0" smtClean="0">
                <a:latin typeface="Times New Roman" pitchFamily="18" charset="0"/>
                <a:cs typeface="Times New Roman" pitchFamily="18" charset="0"/>
              </a:rPr>
              <a:t> </a:t>
            </a:r>
            <a:endParaRPr lang="ru-RU" sz="22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85852" y="428604"/>
            <a:ext cx="7498080" cy="4800600"/>
          </a:xfrm>
        </p:spPr>
        <p:txBody>
          <a:bodyPr>
            <a:normAutofit/>
          </a:bodyPr>
          <a:lstStyle/>
          <a:p>
            <a:r>
              <a:rPr lang="ru-RU" sz="2000" b="1" dirty="0" err="1" smtClean="0">
                <a:latin typeface="Times New Roman" pitchFamily="18" charset="0"/>
                <a:cs typeface="Times New Roman" pitchFamily="18" charset="0"/>
              </a:rPr>
              <a:t>Дамудың стратегиялы</a:t>
            </a:r>
            <a:r>
              <a:rPr lang="kk-KZ" sz="2000" b="1" dirty="0" smtClean="0">
                <a:latin typeface="Times New Roman" pitchFamily="18" charset="0"/>
                <a:cs typeface="Times New Roman" pitchFamily="18" charset="0"/>
              </a:rPr>
              <a:t>қ бағыттары:</a:t>
            </a:r>
          </a:p>
          <a:p>
            <a:pPr>
              <a:buNone/>
            </a:pPr>
            <a:r>
              <a:rPr lang="ru-RU" sz="2000" dirty="0" smtClean="0">
                <a:latin typeface="Times New Roman" pitchFamily="18" charset="0"/>
                <a:cs typeface="Times New Roman" pitchFamily="18" charset="0"/>
              </a:rPr>
              <a:t>1-стратегиялық </a:t>
            </a:r>
            <a:r>
              <a:rPr lang="ru-RU" sz="2000" dirty="0" err="1" smtClean="0">
                <a:latin typeface="Times New Roman" pitchFamily="18" charset="0"/>
                <a:cs typeface="Times New Roman" pitchFamily="18" charset="0"/>
              </a:rPr>
              <a:t>бағыт.</a:t>
            </a:r>
            <a:r>
              <a:rPr lang="ru-RU" sz="2000" dirty="0" smtClean="0">
                <a:latin typeface="Times New Roman" pitchFamily="18" charset="0"/>
                <a:cs typeface="Times New Roman" pitchFamily="18" charset="0"/>
              </a:rPr>
              <a:t> 1. </a:t>
            </a:r>
            <a:r>
              <a:rPr lang="ru-RU" sz="2000" dirty="0" err="1" smtClean="0">
                <a:latin typeface="Times New Roman" pitchFamily="18" charset="0"/>
                <a:cs typeface="Times New Roman" pitchFamily="18" charset="0"/>
              </a:rPr>
              <a:t>Халықтың денсаулығын нығайту</a:t>
            </a:r>
            <a:endParaRPr lang="kk-KZ"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1357290" y="1285860"/>
          <a:ext cx="7286674" cy="5117794"/>
        </p:xfrm>
        <a:graphic>
          <a:graphicData uri="http://schemas.openxmlformats.org/drawingml/2006/table">
            <a:tbl>
              <a:tblPr firstRow="1" bandRow="1">
                <a:tableStyleId>{5C22544A-7EE6-4342-B048-85BDC9FD1C3A}</a:tableStyleId>
              </a:tblPr>
              <a:tblGrid>
                <a:gridCol w="3102248"/>
                <a:gridCol w="1398346"/>
                <a:gridCol w="1428760"/>
                <a:gridCol w="1357320"/>
              </a:tblGrid>
              <a:tr h="384435">
                <a:tc>
                  <a:txBody>
                    <a:bodyPr/>
                    <a:lstStyle/>
                    <a:p>
                      <a:r>
                        <a:rPr lang="kk-KZ" sz="2000" dirty="0" smtClean="0">
                          <a:solidFill>
                            <a:schemeClr val="tx1"/>
                          </a:solidFill>
                          <a:latin typeface="Times New Roman" pitchFamily="18" charset="0"/>
                          <a:cs typeface="Times New Roman" pitchFamily="18" charset="0"/>
                        </a:rPr>
                        <a:t>Көрсеткіш </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 2016</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2017</a:t>
                      </a:r>
                      <a:endParaRPr lang="ru-RU" sz="2000" dirty="0">
                        <a:solidFill>
                          <a:schemeClr val="tx1"/>
                        </a:solidFill>
                        <a:latin typeface="Times New Roman" pitchFamily="18" charset="0"/>
                        <a:cs typeface="Times New Roman" pitchFamily="18" charset="0"/>
                      </a:endParaRPr>
                    </a:p>
                  </a:txBody>
                  <a:tcPr/>
                </a:tc>
                <a:tc>
                  <a:txBody>
                    <a:bodyPr/>
                    <a:lstStyle/>
                    <a:p>
                      <a:pPr algn="ctr"/>
                      <a:r>
                        <a:rPr lang="kk-KZ" sz="2000" dirty="0" smtClean="0">
                          <a:solidFill>
                            <a:schemeClr val="tx1"/>
                          </a:solidFill>
                          <a:latin typeface="Times New Roman" pitchFamily="18" charset="0"/>
                          <a:cs typeface="Times New Roman" pitchFamily="18" charset="0"/>
                        </a:rPr>
                        <a:t>2018</a:t>
                      </a:r>
                      <a:endParaRPr lang="ru-RU" sz="2000" dirty="0">
                        <a:solidFill>
                          <a:schemeClr val="tx1"/>
                        </a:solidFill>
                        <a:latin typeface="Times New Roman" pitchFamily="18" charset="0"/>
                        <a:cs typeface="Times New Roman" pitchFamily="18" charset="0"/>
                      </a:endParaRPr>
                    </a:p>
                  </a:txBody>
                  <a:tcPr/>
                </a:tc>
              </a:tr>
              <a:tr h="680154">
                <a:tc>
                  <a:txBody>
                    <a:bodyPr/>
                    <a:lstStyle/>
                    <a:p>
                      <a:r>
                        <a:rPr lang="ru-RU" sz="2000" dirty="0" err="1" smtClean="0">
                          <a:latin typeface="Times New Roman" pitchFamily="18" charset="0"/>
                          <a:cs typeface="Times New Roman" pitchFamily="18" charset="0"/>
                        </a:rPr>
                        <a:t>Күтіліп отырған өмір сүру ұзақтығының деңгейі</a:t>
                      </a:r>
                      <a:endParaRPr lang="ru-RU" sz="2000" dirty="0">
                        <a:latin typeface="Times New Roman" pitchFamily="18" charset="0"/>
                        <a:cs typeface="Times New Roman" pitchFamily="18" charset="0"/>
                      </a:endParaRPr>
                    </a:p>
                  </a:txBody>
                  <a:tcPr/>
                </a:tc>
                <a:tc>
                  <a:txBody>
                    <a:bodyPr/>
                    <a:lstStyle/>
                    <a:p>
                      <a:r>
                        <a:rPr lang="ru-RU" sz="2000" dirty="0">
                          <a:latin typeface="Times New Roman" pitchFamily="18" charset="0"/>
                          <a:cs typeface="Times New Roman" pitchFamily="18" charset="0"/>
                        </a:rPr>
                        <a:t>71,8</a:t>
                      </a:r>
                    </a:p>
                  </a:txBody>
                  <a:tcPr anchor="ctr"/>
                </a:tc>
                <a:tc>
                  <a:txBody>
                    <a:bodyPr/>
                    <a:lstStyle/>
                    <a:p>
                      <a:r>
                        <a:rPr lang="ru-RU" sz="2000">
                          <a:latin typeface="Times New Roman" pitchFamily="18" charset="0"/>
                          <a:cs typeface="Times New Roman" pitchFamily="18" charset="0"/>
                        </a:rPr>
                        <a:t>72,2</a:t>
                      </a:r>
                    </a:p>
                  </a:txBody>
                  <a:tcPr anchor="ctr"/>
                </a:tc>
                <a:tc>
                  <a:txBody>
                    <a:bodyPr/>
                    <a:lstStyle/>
                    <a:p>
                      <a:r>
                        <a:rPr lang="ru-RU" sz="2000" dirty="0">
                          <a:latin typeface="Times New Roman" pitchFamily="18" charset="0"/>
                          <a:cs typeface="Times New Roman" pitchFamily="18" charset="0"/>
                        </a:rPr>
                        <a:t>72,6</a:t>
                      </a:r>
                    </a:p>
                  </a:txBody>
                  <a:tcPr anchor="ctr"/>
                </a:tc>
              </a:tr>
              <a:tr h="545794">
                <a:tc>
                  <a:txBody>
                    <a:bodyPr/>
                    <a:lstStyle/>
                    <a:p>
                      <a:r>
                        <a:rPr lang="kk-KZ" sz="2000" dirty="0" smtClean="0">
                          <a:latin typeface="Times New Roman" pitchFamily="18" charset="0"/>
                          <a:cs typeface="Times New Roman" pitchFamily="18" charset="0"/>
                        </a:rPr>
                        <a:t>Туу </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535 -33,4</a:t>
                      </a:r>
                    </a:p>
                  </a:txBody>
                  <a:tcPr/>
                </a:tc>
                <a:tc>
                  <a:txBody>
                    <a:bodyPr/>
                    <a:lstStyle/>
                    <a:p>
                      <a:r>
                        <a:rPr lang="kk-KZ" sz="2000" dirty="0" smtClean="0">
                          <a:latin typeface="Times New Roman" pitchFamily="18" charset="0"/>
                          <a:cs typeface="Times New Roman" pitchFamily="18" charset="0"/>
                        </a:rPr>
                        <a:t>494-28,7</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ea typeface="Calibri"/>
                          <a:cs typeface="Times New Roman" pitchFamily="18" charset="0"/>
                        </a:rPr>
                        <a:t>515-29,8-</a:t>
                      </a:r>
                      <a:endParaRPr lang="ru-RU" sz="2000" dirty="0" smtClean="0">
                        <a:latin typeface="Times New Roman" pitchFamily="18" charset="0"/>
                        <a:ea typeface="Calibri"/>
                        <a:cs typeface="Times New Roman" pitchFamily="18" charset="0"/>
                      </a:endParaRPr>
                    </a:p>
                  </a:txBody>
                  <a:tcPr/>
                </a:tc>
              </a:tr>
              <a:tr h="384435">
                <a:tc>
                  <a:txBody>
                    <a:bodyPr/>
                    <a:lstStyle/>
                    <a:p>
                      <a:r>
                        <a:rPr lang="kk-KZ" sz="2000" dirty="0" smtClean="0">
                          <a:latin typeface="Times New Roman" pitchFamily="18" charset="0"/>
                          <a:cs typeface="Times New Roman" pitchFamily="18" charset="0"/>
                        </a:rPr>
                        <a:t>Жалпы өлім</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54-3,4</a:t>
                      </a:r>
                      <a:endParaRPr lang="ru-RU" sz="2000" dirty="0">
                        <a:latin typeface="Times New Roman" pitchFamily="18" charset="0"/>
                        <a:cs typeface="Times New Roman" pitchFamily="18" charset="0"/>
                      </a:endParaRPr>
                    </a:p>
                  </a:txBody>
                  <a:tcPr/>
                </a:tc>
                <a:tc>
                  <a:txBody>
                    <a:bodyPr/>
                    <a:lstStyle/>
                    <a:p>
                      <a:r>
                        <a:rPr kumimoji="0" lang="kk-KZ" sz="2000" kern="1200" dirty="0" smtClean="0">
                          <a:solidFill>
                            <a:schemeClr val="dk1"/>
                          </a:solidFill>
                          <a:latin typeface="Times New Roman" pitchFamily="18" charset="0"/>
                          <a:ea typeface="+mn-ea"/>
                          <a:cs typeface="Times New Roman" pitchFamily="18" charset="0"/>
                        </a:rPr>
                        <a:t>58-3,3</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kk-KZ" sz="2000" kern="1200" dirty="0" smtClean="0">
                          <a:solidFill>
                            <a:schemeClr val="dk1"/>
                          </a:solidFill>
                          <a:latin typeface="Times New Roman" pitchFamily="18" charset="0"/>
                          <a:ea typeface="+mn-ea"/>
                          <a:cs typeface="Times New Roman" pitchFamily="18" charset="0"/>
                        </a:rPr>
                        <a:t>47- 2,7</a:t>
                      </a:r>
                      <a:endParaRPr lang="ru-RU" sz="2000" dirty="0" smtClean="0">
                        <a:latin typeface="Times New Roman" pitchFamily="18" charset="0"/>
                        <a:cs typeface="Times New Roman" pitchFamily="18" charset="0"/>
                      </a:endParaRPr>
                    </a:p>
                  </a:txBody>
                  <a:tcPr/>
                </a:tc>
              </a:tr>
              <a:tr h="384435">
                <a:tc>
                  <a:txBody>
                    <a:bodyPr/>
                    <a:lstStyle/>
                    <a:p>
                      <a:r>
                        <a:rPr lang="kk-KZ" sz="2000" dirty="0" smtClean="0">
                          <a:latin typeface="Times New Roman" pitchFamily="18" charset="0"/>
                          <a:cs typeface="Times New Roman" pitchFamily="18" charset="0"/>
                        </a:rPr>
                        <a:t>Сәби өлімі</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5-9,3</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ea typeface="Calibri"/>
                          <a:cs typeface="Times New Roman" pitchFamily="18" charset="0"/>
                        </a:rPr>
                        <a:t>3 -6,0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ea typeface="Calibri"/>
                          <a:cs typeface="Times New Roman" pitchFamily="18" charset="0"/>
                        </a:rPr>
                        <a:t>3 -5,8</a:t>
                      </a:r>
                    </a:p>
                  </a:txBody>
                  <a:tcPr/>
                </a:tc>
              </a:tr>
              <a:tr h="3844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kk-KZ" sz="2000" kern="1200" dirty="0" smtClean="0">
                          <a:solidFill>
                            <a:schemeClr val="dk1"/>
                          </a:solidFill>
                          <a:latin typeface="Times New Roman" pitchFamily="18" charset="0"/>
                          <a:ea typeface="+mn-ea"/>
                          <a:cs typeface="Times New Roman" pitchFamily="18" charset="0"/>
                        </a:rPr>
                        <a:t>Туберкулез ауруы</a:t>
                      </a:r>
                      <a:endParaRPr lang="ru-RU" sz="2000" dirty="0" smtClean="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30- 85,4</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27-76,6</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25-69,5</a:t>
                      </a:r>
                      <a:endParaRPr lang="ru-RU" sz="2000" dirty="0">
                        <a:latin typeface="Times New Roman" pitchFamily="18" charset="0"/>
                        <a:cs typeface="Times New Roman" pitchFamily="18" charset="0"/>
                      </a:endParaRPr>
                    </a:p>
                  </a:txBody>
                  <a:tcPr/>
                </a:tc>
              </a:tr>
              <a:tr h="3844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latin typeface="Times New Roman" pitchFamily="18" charset="0"/>
                          <a:cs typeface="Times New Roman" pitchFamily="18" charset="0"/>
                        </a:rPr>
                        <a:t>Туберкулез өлім саны</a:t>
                      </a:r>
                      <a:endParaRPr lang="ru-RU" sz="2000" dirty="0" smtClean="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0</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2-5,6</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1-2,8</a:t>
                      </a:r>
                      <a:endParaRPr lang="ru-RU" sz="2000" dirty="0">
                        <a:latin typeface="Times New Roman" pitchFamily="18" charset="0"/>
                        <a:cs typeface="Times New Roman" pitchFamily="18" charset="0"/>
                      </a:endParaRPr>
                    </a:p>
                  </a:txBody>
                  <a:tcPr/>
                </a:tc>
              </a:tr>
              <a:tr h="384435">
                <a:tc>
                  <a:txBody>
                    <a:bodyPr/>
                    <a:lstStyle/>
                    <a:p>
                      <a:pPr>
                        <a:lnSpc>
                          <a:spcPct val="115000"/>
                        </a:lnSpc>
                        <a:spcAft>
                          <a:spcPts val="0"/>
                        </a:spcAft>
                      </a:pPr>
                      <a:r>
                        <a:rPr lang="kk-KZ" sz="2000" b="0" dirty="0" smtClean="0">
                          <a:solidFill>
                            <a:schemeClr val="tx1"/>
                          </a:solidFill>
                          <a:latin typeface="Times New Roman" pitchFamily="18" charset="0"/>
                          <a:ea typeface="Calibri"/>
                          <a:cs typeface="Times New Roman" pitchFamily="18" charset="0"/>
                        </a:rPr>
                        <a:t> ЖҚТА</a:t>
                      </a:r>
                      <a:endParaRPr lang="ru-RU" sz="2000" b="0" dirty="0">
                        <a:solidFill>
                          <a:schemeClr val="tx1"/>
                        </a:solidFill>
                        <a:latin typeface="Times New Roman" pitchFamily="18" charset="0"/>
                        <a:ea typeface="Calibri"/>
                        <a:cs typeface="Times New Roman" pitchFamily="18" charset="0"/>
                      </a:endParaRPr>
                    </a:p>
                  </a:txBody>
                  <a:tcPr marL="68580" marR="68580" marT="0" marB="0"/>
                </a:tc>
                <a:tc>
                  <a:txBody>
                    <a:bodyPr/>
                    <a:lstStyle/>
                    <a:p>
                      <a:r>
                        <a:rPr lang="ru-RU" sz="2000" dirty="0" smtClean="0">
                          <a:latin typeface="Times New Roman" pitchFamily="18" charset="0"/>
                          <a:cs typeface="Times New Roman" pitchFamily="18" charset="0"/>
                        </a:rPr>
                        <a:t>363-2268,3</a:t>
                      </a:r>
                      <a:endParaRPr lang="ru-RU" sz="2000" dirty="0">
                        <a:latin typeface="Times New Roman" pitchFamily="18" charset="0"/>
                        <a:cs typeface="Times New Roman" pitchFamily="18" charset="0"/>
                      </a:endParaRPr>
                    </a:p>
                  </a:txBody>
                  <a:tcPr/>
                </a:tc>
                <a:tc>
                  <a:txBody>
                    <a:bodyPr/>
                    <a:lstStyle/>
                    <a:p>
                      <a:pPr algn="l">
                        <a:lnSpc>
                          <a:spcPct val="115000"/>
                        </a:lnSpc>
                        <a:spcAft>
                          <a:spcPts val="0"/>
                        </a:spcAft>
                      </a:pPr>
                      <a:r>
                        <a:rPr lang="kk-KZ" sz="2000" dirty="0" smtClean="0">
                          <a:solidFill>
                            <a:srgbClr val="000000"/>
                          </a:solidFill>
                          <a:latin typeface="Times New Roman"/>
                          <a:ea typeface="Calibri"/>
                          <a:cs typeface="Times New Roman"/>
                        </a:rPr>
                        <a:t>369 -2220,0</a:t>
                      </a:r>
                      <a:endParaRPr lang="ru-RU" sz="2000" dirty="0">
                        <a:latin typeface="Times New Roman"/>
                        <a:ea typeface="Calibri"/>
                        <a:cs typeface="Times New Roman"/>
                      </a:endParaRPr>
                    </a:p>
                  </a:txBody>
                  <a:tcPr marL="68580" marR="68580" marT="0" marB="0"/>
                </a:tc>
                <a:tc>
                  <a:txBody>
                    <a:bodyPr/>
                    <a:lstStyle/>
                    <a:p>
                      <a:pPr algn="l">
                        <a:lnSpc>
                          <a:spcPct val="115000"/>
                        </a:lnSpc>
                        <a:spcAft>
                          <a:spcPts val="0"/>
                        </a:spcAft>
                      </a:pPr>
                      <a:r>
                        <a:rPr lang="kk-KZ" sz="2000" dirty="0" smtClean="0">
                          <a:solidFill>
                            <a:schemeClr val="tx1"/>
                          </a:solidFill>
                          <a:latin typeface="Times New Roman"/>
                          <a:ea typeface="Calibri"/>
                          <a:cs typeface="Times New Roman"/>
                        </a:rPr>
                        <a:t>291-1683,2</a:t>
                      </a:r>
                      <a:endParaRPr lang="ru-RU" sz="2000" dirty="0">
                        <a:solidFill>
                          <a:schemeClr val="tx1"/>
                        </a:solidFill>
                        <a:latin typeface="Times New Roman"/>
                        <a:ea typeface="Calibri"/>
                        <a:cs typeface="Times New Roman"/>
                      </a:endParaRPr>
                    </a:p>
                  </a:txBody>
                  <a:tcPr marL="68580" marR="68580" marT="0" marB="0"/>
                </a:tc>
              </a:tr>
              <a:tr h="384435">
                <a:tc>
                  <a:txBody>
                    <a:bodyPr/>
                    <a:lstStyle/>
                    <a:p>
                      <a:r>
                        <a:rPr kumimoji="0" lang="kk-KZ" sz="2000" kern="1200" dirty="0" smtClean="0">
                          <a:solidFill>
                            <a:schemeClr val="dk1"/>
                          </a:solidFill>
                          <a:latin typeface="Times New Roman" pitchFamily="18" charset="0"/>
                          <a:ea typeface="+mn-ea"/>
                          <a:cs typeface="Times New Roman" pitchFamily="18" charset="0"/>
                        </a:rPr>
                        <a:t>ЖҚТА</a:t>
                      </a:r>
                      <a:r>
                        <a:rPr kumimoji="0" lang="kk-KZ" sz="2000" kern="1200" baseline="0" dirty="0" smtClean="0">
                          <a:solidFill>
                            <a:schemeClr val="dk1"/>
                          </a:solidFill>
                          <a:latin typeface="Times New Roman" pitchFamily="18" charset="0"/>
                          <a:ea typeface="+mn-ea"/>
                          <a:cs typeface="Times New Roman" pitchFamily="18" charset="0"/>
                        </a:rPr>
                        <a:t> өлім</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8 -0,5</a:t>
                      </a:r>
                      <a:endParaRPr lang="ru-RU" sz="2000" dirty="0">
                        <a:latin typeface="Times New Roman" pitchFamily="18" charset="0"/>
                        <a:cs typeface="Times New Roman" pitchFamily="18" charset="0"/>
                      </a:endParaRPr>
                    </a:p>
                  </a:txBody>
                  <a:tcPr/>
                </a:tc>
                <a:tc>
                  <a:txBody>
                    <a:bodyPr/>
                    <a:lstStyle/>
                    <a:p>
                      <a:pPr algn="l">
                        <a:lnSpc>
                          <a:spcPct val="115000"/>
                        </a:lnSpc>
                        <a:spcAft>
                          <a:spcPts val="0"/>
                        </a:spcAft>
                      </a:pPr>
                      <a:r>
                        <a:rPr lang="kk-KZ" sz="2000" dirty="0" smtClean="0">
                          <a:solidFill>
                            <a:schemeClr val="tx1"/>
                          </a:solidFill>
                          <a:latin typeface="Times New Roman"/>
                          <a:ea typeface="Calibri"/>
                          <a:cs typeface="Times New Roman"/>
                        </a:rPr>
                        <a:t>4-0,2</a:t>
                      </a:r>
                      <a:endParaRPr lang="ru-RU" sz="2000" dirty="0">
                        <a:solidFill>
                          <a:schemeClr val="tx1"/>
                        </a:solidFill>
                        <a:latin typeface="Times New Roman"/>
                        <a:ea typeface="Calibri"/>
                        <a:cs typeface="Times New Roman"/>
                      </a:endParaRPr>
                    </a:p>
                  </a:txBody>
                  <a:tcPr marL="68580" marR="68580" marT="0" marB="0"/>
                </a:tc>
                <a:tc>
                  <a:txBody>
                    <a:bodyPr/>
                    <a:lstStyle/>
                    <a:p>
                      <a:pPr algn="l">
                        <a:lnSpc>
                          <a:spcPct val="115000"/>
                        </a:lnSpc>
                        <a:spcAft>
                          <a:spcPts val="0"/>
                        </a:spcAft>
                      </a:pPr>
                      <a:r>
                        <a:rPr lang="kk-KZ" sz="2000" dirty="0" smtClean="0">
                          <a:solidFill>
                            <a:schemeClr val="tx1"/>
                          </a:solidFill>
                          <a:latin typeface="Times New Roman"/>
                          <a:ea typeface="Calibri"/>
                          <a:cs typeface="Times New Roman"/>
                        </a:rPr>
                        <a:t>4-0,2</a:t>
                      </a:r>
                      <a:endParaRPr lang="ru-RU" sz="2000" dirty="0">
                        <a:solidFill>
                          <a:schemeClr val="tx1"/>
                        </a:solidFill>
                        <a:latin typeface="Times New Roman"/>
                        <a:ea typeface="Calibri"/>
                        <a:cs typeface="Times New Roman"/>
                      </a:endParaRPr>
                    </a:p>
                  </a:txBody>
                  <a:tcPr marL="68580" marR="68580" marT="0" marB="0"/>
                </a:tc>
              </a:tr>
              <a:tr h="384435">
                <a:tc>
                  <a:txBody>
                    <a:bodyPr/>
                    <a:lstStyle/>
                    <a:p>
                      <a:r>
                        <a:rPr kumimoji="0" lang="kk-KZ" sz="2000" kern="1200" dirty="0" smtClean="0">
                          <a:solidFill>
                            <a:schemeClr val="dk1"/>
                          </a:solidFill>
                          <a:latin typeface="Times New Roman" pitchFamily="18" charset="0"/>
                          <a:ea typeface="+mn-ea"/>
                          <a:cs typeface="Times New Roman" pitchFamily="18" charset="0"/>
                        </a:rPr>
                        <a:t>Қатерлі ісік ауруы</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21-131,2</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17-102,0</a:t>
                      </a:r>
                      <a:endParaRPr lang="ru-RU" sz="2000" dirty="0">
                        <a:latin typeface="Times New Roman" pitchFamily="18" charset="0"/>
                        <a:cs typeface="Times New Roman" pitchFamily="18" charset="0"/>
                      </a:endParaRPr>
                    </a:p>
                  </a:txBody>
                  <a:tcPr/>
                </a:tc>
                <a:tc>
                  <a:txBody>
                    <a:bodyPr/>
                    <a:lstStyle/>
                    <a:p>
                      <a:r>
                        <a:rPr lang="kk-KZ" sz="2000" dirty="0" smtClean="0">
                          <a:latin typeface="Times New Roman" pitchFamily="18" charset="0"/>
                          <a:cs typeface="Times New Roman" pitchFamily="18" charset="0"/>
                        </a:rPr>
                        <a:t>18-102,7</a:t>
                      </a:r>
                      <a:endParaRPr lang="ru-RU" sz="2000" dirty="0">
                        <a:latin typeface="Times New Roman" pitchFamily="18" charset="0"/>
                        <a:cs typeface="Times New Roman" pitchFamily="18" charset="0"/>
                      </a:endParaRPr>
                    </a:p>
                  </a:txBody>
                  <a:tcPr/>
                </a:tc>
              </a:tr>
              <a:tr h="680154">
                <a:tc>
                  <a:txBody>
                    <a:bodyPr/>
                    <a:lstStyle/>
                    <a:p>
                      <a:r>
                        <a:rPr kumimoji="0" lang="kk-KZ" sz="2000" kern="1200" dirty="0" smtClean="0">
                          <a:solidFill>
                            <a:schemeClr val="dk1"/>
                          </a:solidFill>
                          <a:latin typeface="Times New Roman" pitchFamily="18" charset="0"/>
                          <a:ea typeface="+mn-ea"/>
                          <a:cs typeface="Times New Roman" pitchFamily="18" charset="0"/>
                        </a:rPr>
                        <a:t>Қатерлі ісік ауруынан қайтыс болғандар</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11(68,7)</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18(108,2)</a:t>
                      </a:r>
                      <a:endParaRPr lang="ru-RU" sz="2000" dirty="0">
                        <a:latin typeface="Times New Roman" pitchFamily="18" charset="0"/>
                        <a:cs typeface="Times New Roman" pitchFamily="18" charset="0"/>
                      </a:endParaRPr>
                    </a:p>
                  </a:txBody>
                  <a:tcPr/>
                </a:tc>
                <a:tc>
                  <a:txBody>
                    <a:bodyPr/>
                    <a:lstStyle/>
                    <a:p>
                      <a:r>
                        <a:rPr lang="kk-KZ" sz="2000" dirty="0" smtClean="0">
                          <a:latin typeface="Times New Roman" pitchFamily="18" charset="0"/>
                          <a:cs typeface="Times New Roman" pitchFamily="18" charset="0"/>
                        </a:rPr>
                        <a:t>14-90,1</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357313" y="609621"/>
            <a:ext cx="7577137" cy="5748337"/>
          </a:xfrm>
        </p:spPr>
        <p:txBody>
          <a:bodyPr/>
          <a:lstStyle/>
          <a:p>
            <a:pPr>
              <a:buNone/>
            </a:pPr>
            <a:r>
              <a:rPr lang="ru-RU" dirty="0" smtClean="0"/>
              <a:t> </a:t>
            </a:r>
            <a:r>
              <a:rPr lang="ru-RU" sz="2000" b="1" dirty="0" smtClean="0">
                <a:latin typeface="Times New Roman" pitchFamily="18" charset="0"/>
                <a:cs typeface="Times New Roman" pitchFamily="18" charset="0"/>
              </a:rPr>
              <a:t>2-стратегиялық </a:t>
            </a:r>
            <a:r>
              <a:rPr lang="ru-RU" sz="2000" b="1" dirty="0" err="1" smtClean="0">
                <a:latin typeface="Times New Roman" pitchFamily="18" charset="0"/>
                <a:cs typeface="Times New Roman" pitchFamily="18" charset="0"/>
              </a:rPr>
              <a:t>бағыт.</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Денсаулық сақтау жүйесінің тиімділігін</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арттыру</a:t>
            </a:r>
            <a:r>
              <a:rPr lang="ru-RU" sz="2000" b="1" dirty="0" smtClean="0">
                <a:latin typeface="Times New Roman" pitchFamily="18" charset="0"/>
                <a:cs typeface="Times New Roman" pitchFamily="18" charset="0"/>
              </a:rPr>
              <a:t> </a:t>
            </a:r>
          </a:p>
          <a:p>
            <a:r>
              <a:rPr lang="kk-KZ" sz="2000" dirty="0" smtClean="0">
                <a:latin typeface="Times New Roman" pitchFamily="18" charset="0"/>
                <a:cs typeface="Times New Roman" pitchFamily="18" charset="0"/>
              </a:rPr>
              <a:t>Цифрлық Қазақстан бағдарламасына сәйкес электрондық құжат айналымын енгізу-  2017жылы – 20</a:t>
            </a:r>
            <a:r>
              <a:rPr lang="ru-RU" sz="2000" dirty="0" smtClean="0">
                <a:latin typeface="Times New Roman" pitchFamily="18" charset="0"/>
                <a:cs typeface="Times New Roman" pitchFamily="18" charset="0"/>
              </a:rPr>
              <a:t>%, 2018 </a:t>
            </a:r>
            <a:r>
              <a:rPr lang="ru-RU" sz="2000" dirty="0" err="1" smtClean="0">
                <a:latin typeface="Times New Roman" pitchFamily="18" charset="0"/>
                <a:cs typeface="Times New Roman" pitchFamily="18" charset="0"/>
              </a:rPr>
              <a:t>жылы</a:t>
            </a:r>
            <a:r>
              <a:rPr lang="ru-RU" sz="2000" dirty="0" smtClean="0">
                <a:latin typeface="Times New Roman" pitchFamily="18" charset="0"/>
                <a:cs typeface="Times New Roman" pitchFamily="18" charset="0"/>
              </a:rPr>
              <a:t>-  80%</a:t>
            </a:r>
            <a:endParaRPr lang="kk-KZ" sz="2000"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 Ауруларды басқару бағдарламасына сәйкес  АГ,ҚД,СЖЖ  науқастардың 10 пайызын 2018 жылдың 4 тоқсанынан бастап қадағалау</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МСАК </a:t>
            </a:r>
            <a:r>
              <a:rPr lang="ru-RU" sz="2000" dirty="0" err="1" smtClean="0">
                <a:latin typeface="Times New Roman" pitchFamily="18" charset="0"/>
                <a:cs typeface="Times New Roman" pitchFamily="18" charset="0"/>
              </a:rPr>
              <a:t>деңгейінде халықтың тегін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дәрілік заттарға барынша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қолжетімділігі</a:t>
            </a:r>
            <a:endParaRPr lang="ru-RU" sz="2000" dirty="0" smtClean="0">
              <a:latin typeface="Times New Roman" pitchFamily="18" charset="0"/>
              <a:cs typeface="Times New Roman" pitchFamily="18" charset="0"/>
            </a:endParaRPr>
          </a:p>
          <a:p>
            <a:pPr>
              <a:buNone/>
            </a:pPr>
            <a:endParaRPr lang="ru-RU" sz="20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785918" y="3929066"/>
          <a:ext cx="6715171" cy="2071701"/>
        </p:xfrm>
        <a:graphic>
          <a:graphicData uri="http://schemas.openxmlformats.org/drawingml/2006/table">
            <a:tbl>
              <a:tblPr firstRow="1" bandRow="1">
                <a:tableStyleId>{5C22544A-7EE6-4342-B048-85BDC9FD1C3A}</a:tableStyleId>
              </a:tblPr>
              <a:tblGrid>
                <a:gridCol w="1733710"/>
                <a:gridCol w="1636674"/>
                <a:gridCol w="1636674"/>
                <a:gridCol w="1708113"/>
              </a:tblGrid>
              <a:tr h="779873">
                <a:tc>
                  <a:txBody>
                    <a:bodyPr/>
                    <a:lstStyle/>
                    <a:p>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2016</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2017</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2018</a:t>
                      </a:r>
                      <a:endParaRPr lang="ru-RU" sz="2000" dirty="0">
                        <a:latin typeface="Times New Roman" pitchFamily="18" charset="0"/>
                        <a:cs typeface="Times New Roman" pitchFamily="18" charset="0"/>
                      </a:endParaRPr>
                    </a:p>
                  </a:txBody>
                  <a:tcPr/>
                </a:tc>
              </a:tr>
              <a:tr h="1291828">
                <a:tc>
                  <a:txBody>
                    <a:bodyPr/>
                    <a:lstStyle/>
                    <a:p>
                      <a:r>
                        <a:rPr lang="kk-KZ" sz="2000" dirty="0" smtClean="0">
                          <a:latin typeface="Times New Roman" pitchFamily="18" charset="0"/>
                          <a:cs typeface="Times New Roman" pitchFamily="18" charset="0"/>
                        </a:rPr>
                        <a:t>Тегін</a:t>
                      </a:r>
                      <a:r>
                        <a:rPr lang="kk-KZ" sz="2000" baseline="0" dirty="0" smtClean="0">
                          <a:latin typeface="Times New Roman" pitchFamily="18" charset="0"/>
                          <a:cs typeface="Times New Roman" pitchFamily="18" charset="0"/>
                        </a:rPr>
                        <a:t> дәрі дәрмекпен қамту</a:t>
                      </a:r>
                      <a:endParaRPr lang="ru-RU" sz="2000" dirty="0">
                        <a:latin typeface="Times New Roman" pitchFamily="18" charset="0"/>
                        <a:cs typeface="Times New Roman" pitchFamily="18" charset="0"/>
                      </a:endParaRPr>
                    </a:p>
                  </a:txBody>
                  <a:tcPr/>
                </a:tc>
                <a:tc>
                  <a:txBody>
                    <a:bodyPr/>
                    <a:lstStyle/>
                    <a:p>
                      <a:r>
                        <a:rPr lang="kk-KZ" sz="2000" dirty="0" smtClean="0">
                          <a:latin typeface="Times New Roman" pitchFamily="18" charset="0"/>
                          <a:cs typeface="Times New Roman" pitchFamily="18" charset="0"/>
                        </a:rPr>
                        <a:t>67835248,29</a:t>
                      </a:r>
                      <a:endParaRPr lang="ru-RU" sz="2000" dirty="0">
                        <a:latin typeface="Times New Roman" pitchFamily="18" charset="0"/>
                        <a:cs typeface="Times New Roman" pitchFamily="18" charset="0"/>
                      </a:endParaRPr>
                    </a:p>
                  </a:txBody>
                  <a:tcPr/>
                </a:tc>
                <a:tc>
                  <a:txBody>
                    <a:bodyPr/>
                    <a:lstStyle/>
                    <a:p>
                      <a:r>
                        <a:rPr lang="kk-KZ" sz="2000" dirty="0" smtClean="0">
                          <a:latin typeface="Times New Roman" pitchFamily="18" charset="0"/>
                          <a:cs typeface="Times New Roman" pitchFamily="18" charset="0"/>
                        </a:rPr>
                        <a:t>78687630,95</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dirty="0" smtClean="0">
                          <a:solidFill>
                            <a:srgbClr val="000000"/>
                          </a:solidFill>
                          <a:latin typeface="Times New Roman"/>
                          <a:ea typeface="Calibri"/>
                          <a:cs typeface="Times New Roman"/>
                        </a:rPr>
                        <a:t>92435885,39</a:t>
                      </a:r>
                      <a:endParaRPr lang="ru-RU" sz="2000" dirty="0" smtClean="0">
                        <a:latin typeface="Calibri"/>
                        <a:ea typeface="Calibri"/>
                        <a:cs typeface="Times New Roman"/>
                      </a:endParaRPr>
                    </a:p>
                    <a:p>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274638"/>
            <a:ext cx="7362084" cy="725470"/>
          </a:xfrm>
        </p:spPr>
        <p:txBody>
          <a:bodyPr>
            <a:normAutofit/>
          </a:bodyPr>
          <a:lstStyle/>
          <a:p>
            <a:r>
              <a:rPr lang="kk-KZ" sz="2200" dirty="0" smtClean="0">
                <a:latin typeface="Times New Roman" pitchFamily="18" charset="0"/>
                <a:cs typeface="Times New Roman" pitchFamily="18" charset="0"/>
              </a:rPr>
              <a:t> Тұрғындар арасында  жүргізілген  скрининг қорытындысы:</a:t>
            </a:r>
            <a:endParaRPr lang="ru-RU" sz="2200" dirty="0"/>
          </a:p>
        </p:txBody>
      </p:sp>
      <p:graphicFrame>
        <p:nvGraphicFramePr>
          <p:cNvPr id="4" name="Содержимое 3"/>
          <p:cNvGraphicFramePr>
            <a:graphicFrameLocks noGrp="1"/>
          </p:cNvGraphicFramePr>
          <p:nvPr>
            <p:ph idx="1"/>
          </p:nvPr>
        </p:nvGraphicFramePr>
        <p:xfrm>
          <a:off x="1142976" y="1071545"/>
          <a:ext cx="7786740" cy="5528315"/>
        </p:xfrm>
        <a:graphic>
          <a:graphicData uri="http://schemas.openxmlformats.org/drawingml/2006/table">
            <a:tbl>
              <a:tblPr firstRow="1" bandRow="1">
                <a:tableStyleId>{5C22544A-7EE6-4342-B048-85BDC9FD1C3A}</a:tableStyleId>
              </a:tblPr>
              <a:tblGrid>
                <a:gridCol w="1207399"/>
                <a:gridCol w="864303"/>
                <a:gridCol w="1357322"/>
                <a:gridCol w="857256"/>
                <a:gridCol w="1428760"/>
                <a:gridCol w="959309"/>
                <a:gridCol w="1112391"/>
              </a:tblGrid>
              <a:tr h="852296">
                <a:tc>
                  <a:txBody>
                    <a:bodyPr/>
                    <a:lstStyle/>
                    <a:p>
                      <a:endParaRPr lang="ru-RU" dirty="0">
                        <a:latin typeface="Times New Roman" pitchFamily="18" charset="0"/>
                        <a:cs typeface="Times New Roman" pitchFamily="18" charset="0"/>
                      </a:endParaRPr>
                    </a:p>
                  </a:txBody>
                  <a:tcPr/>
                </a:tc>
                <a:tc gridSpan="2">
                  <a:txBody>
                    <a:bodyPr/>
                    <a:lstStyle/>
                    <a:p>
                      <a:pPr algn="ctr"/>
                      <a:r>
                        <a:rPr kumimoji="0" lang="kk-KZ" sz="1800" b="1" kern="1200" dirty="0" smtClean="0">
                          <a:solidFill>
                            <a:schemeClr val="tx1"/>
                          </a:solidFill>
                          <a:latin typeface="Times New Roman" pitchFamily="18" charset="0"/>
                          <a:ea typeface="+mn-ea"/>
                          <a:cs typeface="Times New Roman" pitchFamily="18" charset="0"/>
                        </a:rPr>
                        <a:t>           2016</a:t>
                      </a:r>
                    </a:p>
                    <a:p>
                      <a:pPr algn="l"/>
                      <a:r>
                        <a:rPr kumimoji="0" lang="kk-KZ" sz="1800" b="1" kern="1200" dirty="0" smtClean="0">
                          <a:solidFill>
                            <a:schemeClr val="tx1"/>
                          </a:solidFill>
                          <a:latin typeface="Times New Roman" pitchFamily="18" charset="0"/>
                          <a:ea typeface="+mn-ea"/>
                          <a:cs typeface="Times New Roman" pitchFamily="18" charset="0"/>
                        </a:rPr>
                        <a:t>Жоспар    орындау</a:t>
                      </a:r>
                      <a:endParaRPr lang="ru-RU" dirty="0">
                        <a:solidFill>
                          <a:schemeClr val="tx1"/>
                        </a:solidFill>
                        <a:latin typeface="Times New Roman" pitchFamily="18" charset="0"/>
                        <a:cs typeface="Times New Roman" pitchFamily="18" charset="0"/>
                      </a:endParaRPr>
                    </a:p>
                  </a:txBody>
                  <a:tcPr/>
                </a:tc>
                <a:tc hMerge="1">
                  <a:txBody>
                    <a:bodyPr/>
                    <a:lstStyle/>
                    <a:p>
                      <a:endParaRPr kumimoji="0" lang="ru-RU" sz="1800" b="1" kern="1200" dirty="0" smtClean="0">
                        <a:solidFill>
                          <a:schemeClr val="tx1"/>
                        </a:solidFill>
                        <a:latin typeface="Times New Roman" pitchFamily="18" charset="0"/>
                        <a:ea typeface="+mn-ea"/>
                        <a:cs typeface="Times New Roman" pitchFamily="18" charset="0"/>
                      </a:endParaRPr>
                    </a:p>
                  </a:txBody>
                  <a:tcPr/>
                </a:tc>
                <a:tc gridSpan="2">
                  <a:txBody>
                    <a:bodyPr/>
                    <a:lstStyle/>
                    <a:p>
                      <a:pPr algn="ctr"/>
                      <a:r>
                        <a:rPr lang="kk-KZ" dirty="0" smtClean="0">
                          <a:solidFill>
                            <a:schemeClr val="tx1"/>
                          </a:solidFill>
                          <a:latin typeface="Times New Roman" pitchFamily="18" charset="0"/>
                          <a:cs typeface="Times New Roman" pitchFamily="18" charset="0"/>
                        </a:rPr>
                        <a:t> 2017</a:t>
                      </a:r>
                      <a:endParaRPr kumimoji="0" lang="kk-KZ" sz="1800" b="1" kern="1200" dirty="0" smtClean="0">
                        <a:solidFill>
                          <a:schemeClr val="tx1"/>
                        </a:solidFill>
                        <a:latin typeface="Times New Roman" pitchFamily="18" charset="0"/>
                        <a:ea typeface="+mn-ea"/>
                        <a:cs typeface="Times New Roman" pitchFamily="18" charset="0"/>
                      </a:endParaRPr>
                    </a:p>
                    <a:p>
                      <a:pPr algn="l"/>
                      <a:r>
                        <a:rPr kumimoji="0" lang="kk-KZ" sz="1800" b="1" kern="1200" dirty="0" smtClean="0">
                          <a:solidFill>
                            <a:schemeClr val="tx1"/>
                          </a:solidFill>
                          <a:latin typeface="Times New Roman" pitchFamily="18" charset="0"/>
                          <a:ea typeface="+mn-ea"/>
                          <a:cs typeface="Times New Roman" pitchFamily="18" charset="0"/>
                        </a:rPr>
                        <a:t>Жоспар    орындау</a:t>
                      </a:r>
                      <a:endParaRPr lang="ru-RU" dirty="0">
                        <a:solidFill>
                          <a:schemeClr val="tx1"/>
                        </a:solidFill>
                        <a:latin typeface="Times New Roman" pitchFamily="18" charset="0"/>
                        <a:cs typeface="Times New Roman" pitchFamily="18" charset="0"/>
                      </a:endParaRPr>
                    </a:p>
                  </a:txBody>
                  <a:tcPr/>
                </a:tc>
                <a:tc hMerge="1">
                  <a:txBody>
                    <a:bodyPr/>
                    <a:lstStyle/>
                    <a:p>
                      <a:endParaRPr lang="ru-RU" dirty="0"/>
                    </a:p>
                  </a:txBody>
                  <a:tcPr/>
                </a:tc>
                <a:tc gridSpan="2">
                  <a:txBody>
                    <a:bodyPr/>
                    <a:lstStyle/>
                    <a:p>
                      <a:pPr algn="ctr"/>
                      <a:r>
                        <a:rPr lang="kk-KZ" dirty="0" smtClean="0">
                          <a:solidFill>
                            <a:schemeClr val="tx1"/>
                          </a:solidFill>
                          <a:latin typeface="Times New Roman" pitchFamily="18" charset="0"/>
                          <a:cs typeface="Times New Roman" pitchFamily="18" charset="0"/>
                        </a:rPr>
                        <a:t>2018</a:t>
                      </a:r>
                      <a:endParaRPr kumimoji="0" lang="kk-KZ" sz="1800" b="1" kern="1200" dirty="0" smtClean="0">
                        <a:solidFill>
                          <a:schemeClr val="tx1"/>
                        </a:solidFill>
                        <a:latin typeface="Times New Roman" pitchFamily="18" charset="0"/>
                        <a:ea typeface="+mn-ea"/>
                        <a:cs typeface="Times New Roman" pitchFamily="18" charset="0"/>
                      </a:endParaRPr>
                    </a:p>
                    <a:p>
                      <a:pPr algn="l"/>
                      <a:r>
                        <a:rPr kumimoji="0" lang="kk-KZ" sz="1800" b="1" kern="1200" dirty="0" smtClean="0">
                          <a:solidFill>
                            <a:schemeClr val="tx1"/>
                          </a:solidFill>
                          <a:latin typeface="Times New Roman" pitchFamily="18" charset="0"/>
                          <a:ea typeface="+mn-ea"/>
                          <a:cs typeface="Times New Roman" pitchFamily="18" charset="0"/>
                        </a:rPr>
                        <a:t>Жоспар    орындау</a:t>
                      </a:r>
                      <a:endParaRPr lang="ru-RU" dirty="0">
                        <a:solidFill>
                          <a:schemeClr val="tx1"/>
                        </a:solidFill>
                        <a:latin typeface="Times New Roman" pitchFamily="18" charset="0"/>
                        <a:cs typeface="Times New Roman" pitchFamily="18" charset="0"/>
                      </a:endParaRPr>
                    </a:p>
                  </a:txBody>
                  <a:tcPr/>
                </a:tc>
                <a:tc hMerge="1">
                  <a:txBody>
                    <a:bodyPr/>
                    <a:lstStyle/>
                    <a:p>
                      <a:endParaRPr lang="ru-RU" dirty="0"/>
                    </a:p>
                  </a:txBody>
                  <a:tcPr/>
                </a:tc>
              </a:tr>
              <a:tr h="784113">
                <a:tc>
                  <a:txBody>
                    <a:bodyPr/>
                    <a:lstStyle/>
                    <a:p>
                      <a:pPr algn="just">
                        <a:lnSpc>
                          <a:spcPct val="115000"/>
                        </a:lnSpc>
                        <a:spcAft>
                          <a:spcPts val="0"/>
                        </a:spcAft>
                      </a:pPr>
                      <a:r>
                        <a:rPr lang="kk-KZ" sz="1600" dirty="0">
                          <a:latin typeface="Times New Roman"/>
                          <a:ea typeface="Calibri"/>
                          <a:cs typeface="Times New Roman"/>
                        </a:rPr>
                        <a:t>0-18 жастағы балалар</a:t>
                      </a:r>
                      <a:endParaRPr lang="ru-RU" sz="1600" dirty="0">
                        <a:latin typeface="Calibri"/>
                        <a:ea typeface="Calibri"/>
                        <a:cs typeface="Times New Roman"/>
                      </a:endParaRPr>
                    </a:p>
                  </a:txBody>
                  <a:tcPr marL="68580" marR="68580" marT="0" marB="0"/>
                </a:tc>
                <a:tc>
                  <a:txBody>
                    <a:bodyPr/>
                    <a:lstStyle/>
                    <a:p>
                      <a:r>
                        <a:rPr lang="ru-RU" sz="1600" dirty="0" smtClean="0">
                          <a:latin typeface="Times New Roman" pitchFamily="18" charset="0"/>
                          <a:cs typeface="Times New Roman" pitchFamily="18" charset="0"/>
                        </a:rPr>
                        <a:t>6875</a:t>
                      </a:r>
                      <a:endParaRPr lang="ru-RU" sz="1600" dirty="0">
                        <a:latin typeface="Times New Roman" pitchFamily="18" charset="0"/>
                        <a:cs typeface="Times New Roman" pitchFamily="18" charset="0"/>
                      </a:endParaRPr>
                    </a:p>
                  </a:txBody>
                  <a:tcPr marL="68580" marR="68580" marT="0" marB="0"/>
                </a:tc>
                <a:tc>
                  <a:txBody>
                    <a:bodyPr/>
                    <a:lstStyle/>
                    <a:p>
                      <a:r>
                        <a:rPr lang="ru-RU" sz="1600" dirty="0" smtClean="0">
                          <a:latin typeface="Times New Roman" pitchFamily="18" charset="0"/>
                          <a:cs typeface="Times New Roman" pitchFamily="18" charset="0"/>
                        </a:rPr>
                        <a:t>6875-100,0</a:t>
                      </a:r>
                      <a:endParaRPr lang="ru-RU" sz="1600" dirty="0">
                        <a:latin typeface="Times New Roman" pitchFamily="18" charset="0"/>
                        <a:cs typeface="Times New Roman" pitchFamily="18" charset="0"/>
                      </a:endParaRPr>
                    </a:p>
                  </a:txBody>
                  <a:tcPr/>
                </a:tc>
                <a:tc>
                  <a:txBody>
                    <a:bodyPr/>
                    <a:lstStyle/>
                    <a:p>
                      <a:r>
                        <a:rPr lang="ru-RU" sz="1600" dirty="0" smtClean="0">
                          <a:latin typeface="Times New Roman" pitchFamily="18" charset="0"/>
                          <a:cs typeface="Times New Roman" pitchFamily="18" charset="0"/>
                        </a:rPr>
                        <a:t>6981</a:t>
                      </a:r>
                      <a:endParaRPr lang="ru-RU" sz="1600" dirty="0">
                        <a:latin typeface="Times New Roman" pitchFamily="18" charset="0"/>
                        <a:cs typeface="Times New Roman" pitchFamily="18" charset="0"/>
                      </a:endParaRPr>
                    </a:p>
                  </a:txBody>
                  <a:tcPr/>
                </a:tc>
                <a:tc>
                  <a:txBody>
                    <a:bodyPr/>
                    <a:lstStyle/>
                    <a:p>
                      <a:r>
                        <a:rPr lang="ru-RU" sz="1600" dirty="0" smtClean="0">
                          <a:latin typeface="Times New Roman" pitchFamily="18" charset="0"/>
                          <a:cs typeface="Times New Roman" pitchFamily="18" charset="0"/>
                        </a:rPr>
                        <a:t>6981-100,0</a:t>
                      </a:r>
                      <a:endParaRPr lang="ru-RU" sz="1600" dirty="0">
                        <a:latin typeface="Times New Roman" pitchFamily="18" charset="0"/>
                        <a:cs typeface="Times New Roman" pitchFamily="18" charset="0"/>
                      </a:endParaRPr>
                    </a:p>
                  </a:txBody>
                  <a:tcPr/>
                </a:tc>
                <a:tc>
                  <a:txBody>
                    <a:bodyPr/>
                    <a:lstStyle/>
                    <a:p>
                      <a:pPr>
                        <a:lnSpc>
                          <a:spcPct val="115000"/>
                        </a:lnSpc>
                        <a:spcAft>
                          <a:spcPts val="0"/>
                        </a:spcAft>
                      </a:pPr>
                      <a:r>
                        <a:rPr lang="kk-KZ" sz="1600" dirty="0">
                          <a:latin typeface="Times New Roman"/>
                          <a:ea typeface="Calibri"/>
                          <a:cs typeface="Times New Roman"/>
                        </a:rPr>
                        <a:t>7121</a:t>
                      </a:r>
                      <a:endParaRPr lang="ru-RU" sz="1600" dirty="0">
                        <a:latin typeface="Calibri"/>
                        <a:ea typeface="Calibri"/>
                        <a:cs typeface="Times New Roman"/>
                      </a:endParaRPr>
                    </a:p>
                  </a:txBody>
                  <a:tcPr marL="68580" marR="68580" marT="0" marB="0"/>
                </a:tc>
                <a:tc>
                  <a:txBody>
                    <a:bodyPr/>
                    <a:lstStyle/>
                    <a:p>
                      <a:r>
                        <a:rPr lang="ru-RU" sz="1600" dirty="0" smtClean="0">
                          <a:latin typeface="Times New Roman" pitchFamily="18" charset="0"/>
                          <a:cs typeface="Times New Roman" pitchFamily="18" charset="0"/>
                        </a:rPr>
                        <a:t>7121-100,0</a:t>
                      </a:r>
                      <a:endParaRPr lang="ru-RU" sz="1600" dirty="0">
                        <a:latin typeface="Times New Roman" pitchFamily="18" charset="0"/>
                        <a:cs typeface="Times New Roman" pitchFamily="18" charset="0"/>
                      </a:endParaRPr>
                    </a:p>
                  </a:txBody>
                  <a:tcPr/>
                </a:tc>
              </a:tr>
              <a:tr h="369328">
                <a:tc>
                  <a:txBody>
                    <a:bodyPr/>
                    <a:lstStyle/>
                    <a:p>
                      <a:pPr algn="just">
                        <a:lnSpc>
                          <a:spcPct val="115000"/>
                        </a:lnSpc>
                        <a:spcAft>
                          <a:spcPts val="0"/>
                        </a:spcAft>
                      </a:pPr>
                      <a:r>
                        <a:rPr lang="kk-KZ" sz="1600" dirty="0" smtClean="0">
                          <a:latin typeface="Times New Roman"/>
                          <a:ea typeface="Calibri"/>
                          <a:cs typeface="Times New Roman"/>
                        </a:rPr>
                        <a:t>ЖҚТА</a:t>
                      </a:r>
                      <a:r>
                        <a:rPr lang="kk-KZ" sz="1600" baseline="0" dirty="0" smtClean="0">
                          <a:latin typeface="Times New Roman"/>
                          <a:ea typeface="Calibri"/>
                          <a:cs typeface="Times New Roman"/>
                        </a:rPr>
                        <a:t> </a:t>
                      </a:r>
                      <a:endParaRPr lang="ru-RU" sz="1600" dirty="0">
                        <a:latin typeface="Calibri"/>
                        <a:ea typeface="Calibri"/>
                        <a:cs typeface="Times New Roman"/>
                      </a:endParaRPr>
                    </a:p>
                  </a:txBody>
                  <a:tcPr marL="68580" marR="68580" marT="0" marB="0"/>
                </a:tc>
                <a:tc>
                  <a:txBody>
                    <a:bodyPr/>
                    <a:lstStyle/>
                    <a:p>
                      <a:r>
                        <a:rPr lang="kk-KZ" sz="2000" dirty="0" smtClean="0">
                          <a:latin typeface="Times New Roman" pitchFamily="18" charset="0"/>
                          <a:cs typeface="Times New Roman" pitchFamily="18" charset="0"/>
                        </a:rPr>
                        <a:t>1549</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1487-96,0</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1505</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1520-101,0</a:t>
                      </a:r>
                      <a:endParaRPr lang="ru-RU" sz="2000" dirty="0">
                        <a:latin typeface="Times New Roman" pitchFamily="18" charset="0"/>
                        <a:cs typeface="Times New Roman" pitchFamily="18" charset="0"/>
                      </a:endParaRPr>
                    </a:p>
                  </a:txBody>
                  <a:tcPr/>
                </a:tc>
                <a:tc>
                  <a:txBody>
                    <a:bodyPr/>
                    <a:lstStyle/>
                    <a:p>
                      <a:pPr>
                        <a:lnSpc>
                          <a:spcPct val="115000"/>
                        </a:lnSpc>
                        <a:spcAft>
                          <a:spcPts val="0"/>
                        </a:spcAft>
                      </a:pPr>
                      <a:r>
                        <a:rPr lang="kk-KZ" sz="1600" dirty="0">
                          <a:latin typeface="Times New Roman"/>
                          <a:ea typeface="Calibri"/>
                          <a:cs typeface="Times New Roman"/>
                        </a:rPr>
                        <a:t>1314</a:t>
                      </a:r>
                      <a:endParaRPr lang="ru-RU" sz="1600" dirty="0">
                        <a:latin typeface="Calibri"/>
                        <a:ea typeface="Calibri"/>
                        <a:cs typeface="Times New Roman"/>
                      </a:endParaRPr>
                    </a:p>
                  </a:txBody>
                  <a:tcPr marL="68580" marR="68580" marT="0" marB="0"/>
                </a:tc>
                <a:tc>
                  <a:txBody>
                    <a:bodyPr/>
                    <a:lstStyle/>
                    <a:p>
                      <a:pPr>
                        <a:lnSpc>
                          <a:spcPct val="115000"/>
                        </a:lnSpc>
                        <a:spcAft>
                          <a:spcPts val="0"/>
                        </a:spcAft>
                      </a:pPr>
                      <a:r>
                        <a:rPr lang="kk-KZ" sz="1600" dirty="0" smtClean="0">
                          <a:latin typeface="Times New Roman"/>
                          <a:ea typeface="Calibri"/>
                          <a:cs typeface="Times New Roman"/>
                        </a:rPr>
                        <a:t>1327-100,9</a:t>
                      </a:r>
                      <a:endParaRPr lang="ru-RU" sz="1600" dirty="0">
                        <a:latin typeface="Calibri"/>
                        <a:ea typeface="Calibri"/>
                        <a:cs typeface="Times New Roman"/>
                      </a:endParaRPr>
                    </a:p>
                  </a:txBody>
                  <a:tcPr marL="68580" marR="68580" marT="0" marB="0"/>
                </a:tc>
              </a:tr>
              <a:tr h="522742">
                <a:tc>
                  <a:txBody>
                    <a:bodyPr/>
                    <a:lstStyle/>
                    <a:p>
                      <a:pPr algn="just">
                        <a:lnSpc>
                          <a:spcPct val="115000"/>
                        </a:lnSpc>
                        <a:spcAft>
                          <a:spcPts val="0"/>
                        </a:spcAft>
                      </a:pPr>
                      <a:r>
                        <a:rPr lang="kk-KZ" sz="1600" dirty="0">
                          <a:latin typeface="Times New Roman"/>
                          <a:ea typeface="Calibri"/>
                          <a:cs typeface="Times New Roman"/>
                        </a:rPr>
                        <a:t>Сүт безі қатерлі </a:t>
                      </a:r>
                      <a:r>
                        <a:rPr lang="kk-KZ" sz="1600" dirty="0" smtClean="0">
                          <a:latin typeface="Times New Roman"/>
                          <a:ea typeface="Calibri"/>
                          <a:cs typeface="Times New Roman"/>
                        </a:rPr>
                        <a:t>ісігі</a:t>
                      </a:r>
                      <a:endParaRPr lang="ru-RU" sz="1600" dirty="0">
                        <a:latin typeface="Calibri"/>
                        <a:ea typeface="Calibri"/>
                        <a:cs typeface="Times New Roman"/>
                      </a:endParaRPr>
                    </a:p>
                  </a:txBody>
                  <a:tcPr marL="68580" marR="68580" marT="0" marB="0"/>
                </a:tc>
                <a:tc>
                  <a:txBody>
                    <a:bodyPr/>
                    <a:lstStyle/>
                    <a:p>
                      <a:r>
                        <a:rPr lang="kk-KZ" sz="2000" dirty="0" smtClean="0">
                          <a:latin typeface="Times New Roman" pitchFamily="18" charset="0"/>
                          <a:cs typeface="Times New Roman" pitchFamily="18" charset="0"/>
                        </a:rPr>
                        <a:t>271</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281-103,6</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341</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347-101,7</a:t>
                      </a:r>
                      <a:endParaRPr lang="ru-RU" sz="2000" dirty="0">
                        <a:latin typeface="Times New Roman" pitchFamily="18" charset="0"/>
                        <a:cs typeface="Times New Roman" pitchFamily="18" charset="0"/>
                      </a:endParaRPr>
                    </a:p>
                  </a:txBody>
                  <a:tcPr/>
                </a:tc>
                <a:tc>
                  <a:txBody>
                    <a:bodyPr/>
                    <a:lstStyle/>
                    <a:p>
                      <a:pPr>
                        <a:lnSpc>
                          <a:spcPct val="115000"/>
                        </a:lnSpc>
                        <a:spcAft>
                          <a:spcPts val="0"/>
                        </a:spcAft>
                      </a:pPr>
                      <a:r>
                        <a:rPr lang="kk-KZ" sz="1600">
                          <a:latin typeface="Times New Roman"/>
                          <a:ea typeface="Calibri"/>
                          <a:cs typeface="Times New Roman"/>
                        </a:rPr>
                        <a:t> 506</a:t>
                      </a:r>
                      <a:endParaRPr lang="ru-RU" sz="1600">
                        <a:latin typeface="Calibri"/>
                        <a:ea typeface="Calibri"/>
                        <a:cs typeface="Times New Roman"/>
                      </a:endParaRPr>
                    </a:p>
                  </a:txBody>
                  <a:tcPr marL="68580" marR="68580" marT="0" marB="0"/>
                </a:tc>
                <a:tc>
                  <a:txBody>
                    <a:bodyPr/>
                    <a:lstStyle/>
                    <a:p>
                      <a:pPr>
                        <a:lnSpc>
                          <a:spcPct val="115000"/>
                        </a:lnSpc>
                        <a:spcAft>
                          <a:spcPts val="0"/>
                        </a:spcAft>
                      </a:pPr>
                      <a:r>
                        <a:rPr lang="kk-KZ" sz="1600" dirty="0" smtClean="0">
                          <a:latin typeface="Times New Roman"/>
                          <a:ea typeface="Calibri"/>
                          <a:cs typeface="Times New Roman"/>
                        </a:rPr>
                        <a:t>513-101,0</a:t>
                      </a:r>
                      <a:endParaRPr lang="ru-RU" sz="1600" dirty="0">
                        <a:latin typeface="Calibri"/>
                        <a:ea typeface="Calibri"/>
                        <a:cs typeface="Times New Roman"/>
                      </a:endParaRPr>
                    </a:p>
                  </a:txBody>
                  <a:tcPr marL="68580" marR="68580" marT="0" marB="0"/>
                </a:tc>
              </a:tr>
              <a:tr h="784113">
                <a:tc>
                  <a:txBody>
                    <a:bodyPr/>
                    <a:lstStyle/>
                    <a:p>
                      <a:pPr algn="just">
                        <a:lnSpc>
                          <a:spcPct val="115000"/>
                        </a:lnSpc>
                        <a:spcAft>
                          <a:spcPts val="0"/>
                        </a:spcAft>
                      </a:pPr>
                      <a:r>
                        <a:rPr lang="kk-KZ" sz="1600" dirty="0">
                          <a:latin typeface="Times New Roman"/>
                          <a:ea typeface="Calibri"/>
                          <a:cs typeface="Times New Roman"/>
                        </a:rPr>
                        <a:t>Жатыр мойны қатерлі </a:t>
                      </a:r>
                      <a:r>
                        <a:rPr lang="kk-KZ" sz="1600" dirty="0" smtClean="0">
                          <a:latin typeface="Times New Roman"/>
                          <a:ea typeface="Calibri"/>
                          <a:cs typeface="Times New Roman"/>
                        </a:rPr>
                        <a:t>ісігі</a:t>
                      </a:r>
                      <a:endParaRPr lang="ru-RU" sz="1600" dirty="0">
                        <a:latin typeface="Calibri"/>
                        <a:ea typeface="Calibri"/>
                        <a:cs typeface="Times New Roman"/>
                      </a:endParaRPr>
                    </a:p>
                  </a:txBody>
                  <a:tcPr marL="68580" marR="68580" marT="0" marB="0"/>
                </a:tc>
                <a:tc>
                  <a:txBody>
                    <a:bodyPr/>
                    <a:lstStyle/>
                    <a:p>
                      <a:r>
                        <a:rPr lang="kk-KZ" sz="2000" dirty="0" smtClean="0">
                          <a:latin typeface="Times New Roman" pitchFamily="18" charset="0"/>
                          <a:cs typeface="Times New Roman" pitchFamily="18" charset="0"/>
                        </a:rPr>
                        <a:t>233</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238-102,1</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445</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445-100,0</a:t>
                      </a:r>
                      <a:endParaRPr lang="ru-RU" sz="2000" dirty="0">
                        <a:latin typeface="Times New Roman" pitchFamily="18" charset="0"/>
                        <a:cs typeface="Times New Roman" pitchFamily="18" charset="0"/>
                      </a:endParaRPr>
                    </a:p>
                  </a:txBody>
                  <a:tcPr/>
                </a:tc>
                <a:tc>
                  <a:txBody>
                    <a:bodyPr/>
                    <a:lstStyle/>
                    <a:p>
                      <a:pPr>
                        <a:lnSpc>
                          <a:spcPct val="115000"/>
                        </a:lnSpc>
                        <a:spcAft>
                          <a:spcPts val="0"/>
                        </a:spcAft>
                      </a:pPr>
                      <a:r>
                        <a:rPr lang="kk-KZ" sz="1600">
                          <a:latin typeface="Times New Roman"/>
                          <a:ea typeface="Calibri"/>
                          <a:cs typeface="Times New Roman"/>
                        </a:rPr>
                        <a:t>547</a:t>
                      </a:r>
                      <a:endParaRPr lang="ru-RU" sz="1600">
                        <a:latin typeface="Calibri"/>
                        <a:ea typeface="Calibri"/>
                        <a:cs typeface="Times New Roman"/>
                      </a:endParaRPr>
                    </a:p>
                  </a:txBody>
                  <a:tcPr marL="68580" marR="68580" marT="0" marB="0"/>
                </a:tc>
                <a:tc>
                  <a:txBody>
                    <a:bodyPr/>
                    <a:lstStyle/>
                    <a:p>
                      <a:pPr>
                        <a:lnSpc>
                          <a:spcPct val="115000"/>
                        </a:lnSpc>
                        <a:spcAft>
                          <a:spcPts val="0"/>
                        </a:spcAft>
                      </a:pPr>
                      <a:r>
                        <a:rPr lang="kk-KZ" sz="1600" dirty="0" smtClean="0">
                          <a:latin typeface="Times New Roman"/>
                          <a:ea typeface="Calibri"/>
                          <a:cs typeface="Times New Roman"/>
                        </a:rPr>
                        <a:t>556-101,6</a:t>
                      </a:r>
                      <a:endParaRPr lang="ru-RU" sz="1600" dirty="0">
                        <a:latin typeface="Calibri"/>
                        <a:ea typeface="Calibri"/>
                        <a:cs typeface="Times New Roman"/>
                      </a:endParaRPr>
                    </a:p>
                  </a:txBody>
                  <a:tcPr marL="68580" marR="68580" marT="0" marB="0"/>
                </a:tc>
              </a:tr>
              <a:tr h="526958">
                <a:tc>
                  <a:txBody>
                    <a:bodyPr/>
                    <a:lstStyle/>
                    <a:p>
                      <a:pPr algn="just">
                        <a:lnSpc>
                          <a:spcPct val="115000"/>
                        </a:lnSpc>
                        <a:spcAft>
                          <a:spcPts val="0"/>
                        </a:spcAft>
                      </a:pPr>
                      <a:r>
                        <a:rPr lang="kk-KZ" sz="1600" dirty="0">
                          <a:latin typeface="Times New Roman"/>
                          <a:ea typeface="Calibri"/>
                          <a:cs typeface="Times New Roman"/>
                        </a:rPr>
                        <a:t>Тік ішек қатерлі </a:t>
                      </a:r>
                      <a:r>
                        <a:rPr lang="kk-KZ" sz="1600" dirty="0" smtClean="0">
                          <a:latin typeface="Times New Roman"/>
                          <a:ea typeface="Calibri"/>
                          <a:cs typeface="Times New Roman"/>
                        </a:rPr>
                        <a:t>ісігі</a:t>
                      </a:r>
                      <a:endParaRPr lang="ru-RU" sz="1600" dirty="0">
                        <a:latin typeface="Calibri"/>
                        <a:ea typeface="Calibri"/>
                        <a:cs typeface="Times New Roman"/>
                      </a:endParaRPr>
                    </a:p>
                  </a:txBody>
                  <a:tcPr marL="68580" marR="68580" marT="0" marB="0"/>
                </a:tc>
                <a:tc>
                  <a:txBody>
                    <a:bodyPr/>
                    <a:lstStyle/>
                    <a:p>
                      <a:r>
                        <a:rPr lang="kk-KZ" sz="2000" dirty="0" smtClean="0">
                          <a:latin typeface="Times New Roman" pitchFamily="18" charset="0"/>
                          <a:cs typeface="Times New Roman" pitchFamily="18" charset="0"/>
                        </a:rPr>
                        <a:t>448</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487-108,1</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549</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553-100,7</a:t>
                      </a:r>
                      <a:endParaRPr lang="ru-RU" sz="2000" dirty="0">
                        <a:latin typeface="Times New Roman" pitchFamily="18" charset="0"/>
                        <a:cs typeface="Times New Roman" pitchFamily="18" charset="0"/>
                      </a:endParaRPr>
                    </a:p>
                  </a:txBody>
                  <a:tcPr/>
                </a:tc>
                <a:tc>
                  <a:txBody>
                    <a:bodyPr/>
                    <a:lstStyle/>
                    <a:p>
                      <a:pPr>
                        <a:lnSpc>
                          <a:spcPct val="115000"/>
                        </a:lnSpc>
                        <a:spcAft>
                          <a:spcPts val="0"/>
                        </a:spcAft>
                      </a:pPr>
                      <a:r>
                        <a:rPr lang="kk-KZ" sz="1600">
                          <a:latin typeface="Times New Roman"/>
                          <a:ea typeface="Calibri"/>
                          <a:cs typeface="Times New Roman"/>
                        </a:rPr>
                        <a:t>547</a:t>
                      </a:r>
                      <a:endParaRPr lang="ru-RU" sz="1600">
                        <a:latin typeface="Calibri"/>
                        <a:ea typeface="Calibri"/>
                        <a:cs typeface="Times New Roman"/>
                      </a:endParaRPr>
                    </a:p>
                  </a:txBody>
                  <a:tcPr marL="68580" marR="68580" marT="0" marB="0"/>
                </a:tc>
                <a:tc>
                  <a:txBody>
                    <a:bodyPr/>
                    <a:lstStyle/>
                    <a:p>
                      <a:pPr>
                        <a:lnSpc>
                          <a:spcPct val="115000"/>
                        </a:lnSpc>
                        <a:spcAft>
                          <a:spcPts val="0"/>
                        </a:spcAft>
                      </a:pPr>
                      <a:r>
                        <a:rPr lang="kk-KZ" sz="1600" dirty="0" smtClean="0">
                          <a:latin typeface="Times New Roman"/>
                          <a:ea typeface="Calibri"/>
                          <a:cs typeface="Times New Roman"/>
                        </a:rPr>
                        <a:t>549-100,3</a:t>
                      </a:r>
                      <a:endParaRPr lang="ru-RU" sz="1600" dirty="0">
                        <a:latin typeface="Calibri"/>
                        <a:ea typeface="Calibri"/>
                        <a:cs typeface="Times New Roman"/>
                      </a:endParaRPr>
                    </a:p>
                  </a:txBody>
                  <a:tcPr marL="68580" marR="68580" marT="0" marB="0"/>
                </a:tc>
              </a:tr>
              <a:tr h="522742">
                <a:tc>
                  <a:txBody>
                    <a:bodyPr/>
                    <a:lstStyle/>
                    <a:p>
                      <a:pPr algn="just">
                        <a:lnSpc>
                          <a:spcPct val="115000"/>
                        </a:lnSpc>
                        <a:spcAft>
                          <a:spcPts val="0"/>
                        </a:spcAft>
                      </a:pPr>
                      <a:r>
                        <a:rPr lang="kk-KZ" sz="1600" dirty="0">
                          <a:latin typeface="Times New Roman"/>
                          <a:ea typeface="Calibri"/>
                          <a:cs typeface="Times New Roman"/>
                        </a:rPr>
                        <a:t>Қант диабеті </a:t>
                      </a:r>
                      <a:endParaRPr lang="ru-RU" sz="1600" dirty="0">
                        <a:latin typeface="Calibri"/>
                        <a:ea typeface="Calibri"/>
                        <a:cs typeface="Times New Roman"/>
                      </a:endParaRPr>
                    </a:p>
                  </a:txBody>
                  <a:tcPr marL="68580" marR="68580" marT="0" marB="0"/>
                </a:tc>
                <a:tc>
                  <a:txBody>
                    <a:bodyPr/>
                    <a:lstStyle/>
                    <a:p>
                      <a:r>
                        <a:rPr lang="kk-KZ" sz="2000" dirty="0" smtClean="0">
                          <a:latin typeface="Times New Roman" pitchFamily="18" charset="0"/>
                          <a:cs typeface="Times New Roman" pitchFamily="18" charset="0"/>
                        </a:rPr>
                        <a:t>1549</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1486-95,9</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1651</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1505-91,6</a:t>
                      </a:r>
                      <a:endParaRPr lang="ru-RU" sz="2000" dirty="0">
                        <a:latin typeface="Times New Roman" pitchFamily="18" charset="0"/>
                        <a:cs typeface="Times New Roman" pitchFamily="18" charset="0"/>
                      </a:endParaRPr>
                    </a:p>
                  </a:txBody>
                  <a:tcPr/>
                </a:tc>
                <a:tc>
                  <a:txBody>
                    <a:bodyPr/>
                    <a:lstStyle/>
                    <a:p>
                      <a:pPr>
                        <a:lnSpc>
                          <a:spcPct val="115000"/>
                        </a:lnSpc>
                        <a:spcAft>
                          <a:spcPts val="0"/>
                        </a:spcAft>
                      </a:pPr>
                      <a:r>
                        <a:rPr lang="kk-KZ" sz="1600">
                          <a:latin typeface="Times New Roman"/>
                          <a:ea typeface="Calibri"/>
                          <a:cs typeface="Times New Roman"/>
                        </a:rPr>
                        <a:t>1364</a:t>
                      </a:r>
                      <a:endParaRPr lang="ru-RU" sz="1600">
                        <a:latin typeface="Calibri"/>
                        <a:ea typeface="Calibri"/>
                        <a:cs typeface="Times New Roman"/>
                      </a:endParaRPr>
                    </a:p>
                  </a:txBody>
                  <a:tcPr marL="68580" marR="68580" marT="0" marB="0"/>
                </a:tc>
                <a:tc>
                  <a:txBody>
                    <a:bodyPr/>
                    <a:lstStyle/>
                    <a:p>
                      <a:pPr>
                        <a:lnSpc>
                          <a:spcPct val="115000"/>
                        </a:lnSpc>
                        <a:spcAft>
                          <a:spcPts val="0"/>
                        </a:spcAft>
                      </a:pPr>
                      <a:r>
                        <a:rPr lang="kk-KZ" sz="1600" dirty="0" smtClean="0">
                          <a:latin typeface="Times New Roman"/>
                          <a:ea typeface="Calibri"/>
                          <a:cs typeface="Times New Roman"/>
                        </a:rPr>
                        <a:t>1364-100,0</a:t>
                      </a:r>
                      <a:endParaRPr lang="ru-RU" sz="1600" dirty="0">
                        <a:latin typeface="Calibri"/>
                        <a:ea typeface="Calibri"/>
                        <a:cs typeface="Times New Roman"/>
                      </a:endParaRPr>
                    </a:p>
                  </a:txBody>
                  <a:tcPr marL="68580" marR="68580" marT="0" marB="0"/>
                </a:tc>
              </a:tr>
              <a:tr h="852683">
                <a:tc>
                  <a:txBody>
                    <a:bodyPr/>
                    <a:lstStyle/>
                    <a:p>
                      <a:pPr algn="just">
                        <a:lnSpc>
                          <a:spcPct val="115000"/>
                        </a:lnSpc>
                        <a:spcAft>
                          <a:spcPts val="0"/>
                        </a:spcAft>
                      </a:pPr>
                      <a:r>
                        <a:rPr lang="kk-KZ" sz="1600" dirty="0">
                          <a:latin typeface="Times New Roman"/>
                          <a:ea typeface="Calibri"/>
                          <a:cs typeface="Times New Roman"/>
                        </a:rPr>
                        <a:t>Глаукома </a:t>
                      </a:r>
                      <a:endParaRPr lang="ru-RU" sz="1600" dirty="0">
                        <a:latin typeface="Calibri"/>
                        <a:ea typeface="Calibri"/>
                        <a:cs typeface="Times New Roman"/>
                      </a:endParaRPr>
                    </a:p>
                  </a:txBody>
                  <a:tcPr marL="68580" marR="68580" marT="0" marB="0"/>
                </a:tc>
                <a:tc>
                  <a:txBody>
                    <a:bodyPr/>
                    <a:lstStyle/>
                    <a:p>
                      <a:r>
                        <a:rPr lang="kk-KZ" sz="2000" dirty="0" smtClean="0">
                          <a:latin typeface="Times New Roman" pitchFamily="18" charset="0"/>
                          <a:cs typeface="Times New Roman" pitchFamily="18" charset="0"/>
                        </a:rPr>
                        <a:t>1574</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1587-100,0</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1564</a:t>
                      </a:r>
                      <a:endParaRPr lang="ru-RU" sz="2000" dirty="0">
                        <a:latin typeface="Times New Roman" pitchFamily="18" charset="0"/>
                        <a:cs typeface="Times New Roman" pitchFamily="18" charset="0"/>
                      </a:endParaRPr>
                    </a:p>
                  </a:txBody>
                  <a:tcPr marL="68580" marR="68580" marT="0" marB="0"/>
                </a:tc>
                <a:tc>
                  <a:txBody>
                    <a:bodyPr/>
                    <a:lstStyle/>
                    <a:p>
                      <a:r>
                        <a:rPr lang="kk-KZ" sz="2000" dirty="0" smtClean="0">
                          <a:latin typeface="Times New Roman" pitchFamily="18" charset="0"/>
                          <a:cs typeface="Times New Roman" pitchFamily="18" charset="0"/>
                        </a:rPr>
                        <a:t>1589-101,6</a:t>
                      </a:r>
                      <a:endParaRPr lang="ru-RU" sz="2000" dirty="0">
                        <a:latin typeface="Times New Roman" pitchFamily="18" charset="0"/>
                        <a:cs typeface="Times New Roman" pitchFamily="18" charset="0"/>
                      </a:endParaRPr>
                    </a:p>
                  </a:txBody>
                  <a:tcPr/>
                </a:tc>
                <a:tc>
                  <a:txBody>
                    <a:bodyPr/>
                    <a:lstStyle/>
                    <a:p>
                      <a:pPr>
                        <a:lnSpc>
                          <a:spcPct val="115000"/>
                        </a:lnSpc>
                        <a:spcAft>
                          <a:spcPts val="0"/>
                        </a:spcAft>
                      </a:pPr>
                      <a:r>
                        <a:rPr lang="kk-KZ" sz="1600" dirty="0">
                          <a:latin typeface="Times New Roman"/>
                          <a:ea typeface="Calibri"/>
                          <a:cs typeface="Times New Roman"/>
                        </a:rPr>
                        <a:t>1565</a:t>
                      </a:r>
                      <a:endParaRPr lang="ru-RU" sz="1600" dirty="0">
                        <a:latin typeface="Calibri"/>
                        <a:ea typeface="Calibri"/>
                        <a:cs typeface="Times New Roman"/>
                      </a:endParaRPr>
                    </a:p>
                  </a:txBody>
                  <a:tcPr marL="68580" marR="68580" marT="0" marB="0"/>
                </a:tc>
                <a:tc>
                  <a:txBody>
                    <a:bodyPr/>
                    <a:lstStyle/>
                    <a:p>
                      <a:pPr>
                        <a:lnSpc>
                          <a:spcPct val="115000"/>
                        </a:lnSpc>
                        <a:spcAft>
                          <a:spcPts val="0"/>
                        </a:spcAft>
                      </a:pPr>
                      <a:r>
                        <a:rPr lang="kk-KZ" sz="1600" dirty="0" smtClean="0">
                          <a:latin typeface="Times New Roman"/>
                          <a:ea typeface="Calibri"/>
                          <a:cs typeface="Times New Roman"/>
                        </a:rPr>
                        <a:t>1565-100,0</a:t>
                      </a:r>
                      <a:endParaRPr lang="ru-RU" sz="1600" dirty="0">
                        <a:latin typeface="Calibri"/>
                        <a:ea typeface="Calibri"/>
                        <a:cs typeface="Times New Roman"/>
                      </a:endParaRPr>
                    </a:p>
                  </a:txBody>
                  <a:tcPr marL="68580" marR="68580" marT="0" marB="0"/>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14290"/>
            <a:ext cx="7498080" cy="1143000"/>
          </a:xfrm>
        </p:spPr>
        <p:txBody>
          <a:bodyPr>
            <a:normAutofit/>
          </a:bodyPr>
          <a:lstStyle/>
          <a:p>
            <a:r>
              <a:rPr lang="ru-RU" dirty="0" smtClean="0"/>
              <a:t> </a:t>
            </a:r>
            <a:r>
              <a:rPr lang="kk-KZ" sz="2200" b="1" dirty="0" smtClean="0">
                <a:latin typeface="Times New Roman" pitchFamily="18" charset="0"/>
                <a:cs typeface="Times New Roman" pitchFamily="18" charset="0"/>
              </a:rPr>
              <a:t>Күндізгі және тәуліктік стационардан өткен науқастар</a:t>
            </a:r>
            <a:endParaRPr lang="ru-RU" sz="2200" dirty="0"/>
          </a:p>
        </p:txBody>
      </p:sp>
      <p:graphicFrame>
        <p:nvGraphicFramePr>
          <p:cNvPr id="4" name="Содержимое 3"/>
          <p:cNvGraphicFramePr>
            <a:graphicFrameLocks noGrp="1"/>
          </p:cNvGraphicFramePr>
          <p:nvPr>
            <p:ph idx="1"/>
          </p:nvPr>
        </p:nvGraphicFramePr>
        <p:xfrm>
          <a:off x="428596" y="1500175"/>
          <a:ext cx="8229600" cy="3606741"/>
        </p:xfrm>
        <a:graphic>
          <a:graphicData uri="http://schemas.openxmlformats.org/drawingml/2006/table">
            <a:tbl>
              <a:tblPr firstRow="1" bandRow="1">
                <a:tableStyleId>{5C22544A-7EE6-4342-B048-85BDC9FD1C3A}</a:tableStyleId>
              </a:tblPr>
              <a:tblGrid>
                <a:gridCol w="933739"/>
                <a:gridCol w="712181"/>
                <a:gridCol w="822960"/>
                <a:gridCol w="822960"/>
                <a:gridCol w="822960"/>
                <a:gridCol w="822960"/>
                <a:gridCol w="822960"/>
                <a:gridCol w="822960"/>
                <a:gridCol w="822960"/>
                <a:gridCol w="822960"/>
              </a:tblGrid>
              <a:tr h="462433">
                <a:tc>
                  <a:txBody>
                    <a:bodyPr/>
                    <a:lstStyle/>
                    <a:p>
                      <a:endParaRPr lang="ru-RU" dirty="0">
                        <a:latin typeface="Times New Roman" pitchFamily="18" charset="0"/>
                        <a:cs typeface="Times New Roman" pitchFamily="18" charset="0"/>
                      </a:endParaRPr>
                    </a:p>
                  </a:txBody>
                  <a:tcPr marL="100344" marR="100344"/>
                </a:tc>
                <a:tc gridSpan="3">
                  <a:txBody>
                    <a:bodyPr/>
                    <a:lstStyle/>
                    <a:p>
                      <a:pPr algn="ctr"/>
                      <a:r>
                        <a:rPr lang="ru-RU" dirty="0" smtClean="0">
                          <a:latin typeface="Times New Roman" pitchFamily="18" charset="0"/>
                          <a:cs typeface="Times New Roman" pitchFamily="18" charset="0"/>
                        </a:rPr>
                        <a:t>2016</a:t>
                      </a:r>
                      <a:endParaRPr lang="ru-RU" dirty="0">
                        <a:latin typeface="Times New Roman" pitchFamily="18" charset="0"/>
                        <a:cs typeface="Times New Roman" pitchFamily="18" charset="0"/>
                      </a:endParaRPr>
                    </a:p>
                  </a:txBody>
                  <a:tcPr marL="100344" marR="100344"/>
                </a:tc>
                <a:tc hMerge="1">
                  <a:txBody>
                    <a:bodyPr/>
                    <a:lstStyle/>
                    <a:p>
                      <a:endParaRPr lang="ru-RU" dirty="0"/>
                    </a:p>
                  </a:txBody>
                  <a:tcPr/>
                </a:tc>
                <a:tc hMerge="1">
                  <a:txBody>
                    <a:bodyPr/>
                    <a:lstStyle/>
                    <a:p>
                      <a:endParaRPr lang="ru-RU" dirty="0"/>
                    </a:p>
                  </a:txBody>
                  <a:tcPr/>
                </a:tc>
                <a:tc gridSpan="3">
                  <a:txBody>
                    <a:bodyPr/>
                    <a:lstStyle/>
                    <a:p>
                      <a:pPr algn="ctr"/>
                      <a:r>
                        <a:rPr lang="ru-RU" dirty="0" smtClean="0">
                          <a:latin typeface="Times New Roman" pitchFamily="18" charset="0"/>
                          <a:cs typeface="Times New Roman" pitchFamily="18" charset="0"/>
                        </a:rPr>
                        <a:t>2017</a:t>
                      </a:r>
                      <a:endParaRPr lang="ru-RU" dirty="0">
                        <a:latin typeface="Times New Roman" pitchFamily="18" charset="0"/>
                        <a:cs typeface="Times New Roman" pitchFamily="18" charset="0"/>
                      </a:endParaRPr>
                    </a:p>
                  </a:txBody>
                  <a:tcPr marL="100344" marR="100344"/>
                </a:tc>
                <a:tc hMerge="1">
                  <a:txBody>
                    <a:bodyPr/>
                    <a:lstStyle/>
                    <a:p>
                      <a:endParaRPr lang="ru-RU" dirty="0"/>
                    </a:p>
                  </a:txBody>
                  <a:tcPr/>
                </a:tc>
                <a:tc hMerge="1">
                  <a:txBody>
                    <a:bodyPr/>
                    <a:lstStyle/>
                    <a:p>
                      <a:endParaRPr lang="ru-RU" dirty="0"/>
                    </a:p>
                  </a:txBody>
                  <a:tcPr/>
                </a:tc>
                <a:tc gridSpan="3">
                  <a:txBody>
                    <a:bodyPr/>
                    <a:lstStyle/>
                    <a:p>
                      <a:pPr algn="ctr"/>
                      <a:r>
                        <a:rPr lang="ru-RU" dirty="0" smtClean="0">
                          <a:latin typeface="Times New Roman" pitchFamily="18" charset="0"/>
                          <a:cs typeface="Times New Roman" pitchFamily="18" charset="0"/>
                        </a:rPr>
                        <a:t>2018</a:t>
                      </a:r>
                      <a:endParaRPr lang="ru-RU" dirty="0">
                        <a:latin typeface="Times New Roman" pitchFamily="18" charset="0"/>
                        <a:cs typeface="Times New Roman" pitchFamily="18" charset="0"/>
                      </a:endParaRPr>
                    </a:p>
                  </a:txBody>
                  <a:tcPr marL="100344" marR="100344"/>
                </a:tc>
                <a:tc hMerge="1">
                  <a:txBody>
                    <a:bodyPr/>
                    <a:lstStyle/>
                    <a:p>
                      <a:endParaRPr lang="ru-RU" dirty="0"/>
                    </a:p>
                  </a:txBody>
                  <a:tcPr/>
                </a:tc>
                <a:tc hMerge="1">
                  <a:txBody>
                    <a:bodyPr/>
                    <a:lstStyle/>
                    <a:p>
                      <a:endParaRPr lang="ru-RU" dirty="0"/>
                    </a:p>
                  </a:txBody>
                  <a:tcPr/>
                </a:tc>
              </a:tr>
              <a:tr h="1205890">
                <a:tc>
                  <a:txBody>
                    <a:bodyPr/>
                    <a:lstStyle/>
                    <a:p>
                      <a:endParaRPr lang="ru-RU">
                        <a:latin typeface="Times New Roman" pitchFamily="18" charset="0"/>
                        <a:cs typeface="Times New Roman" pitchFamily="18" charset="0"/>
                      </a:endParaRPr>
                    </a:p>
                  </a:txBody>
                  <a:tcPr marL="100344" marR="100344"/>
                </a:tc>
                <a:tc>
                  <a:txBody>
                    <a:bodyPr/>
                    <a:lstStyle/>
                    <a:p>
                      <a:r>
                        <a:rPr lang="ru-RU" sz="1600" b="0" dirty="0" smtClean="0">
                          <a:latin typeface="Times New Roman" pitchFamily="18" charset="0"/>
                          <a:cs typeface="Times New Roman" pitchFamily="18" charset="0"/>
                        </a:rPr>
                        <a:t>Саны </a:t>
                      </a:r>
                      <a:endParaRPr lang="ru-RU" sz="1600" b="0" dirty="0">
                        <a:latin typeface="Times New Roman" pitchFamily="18" charset="0"/>
                        <a:cs typeface="Times New Roman" pitchFamily="18" charset="0"/>
                      </a:endParaRPr>
                    </a:p>
                  </a:txBody>
                  <a:tcPr marL="100344" marR="100344"/>
                </a:tc>
                <a:tc>
                  <a:txBody>
                    <a:bodyPr/>
                    <a:lstStyle/>
                    <a:p>
                      <a:pPr algn="just">
                        <a:lnSpc>
                          <a:spcPct val="115000"/>
                        </a:lnSpc>
                        <a:spcAft>
                          <a:spcPts val="0"/>
                        </a:spcAft>
                      </a:pPr>
                      <a:r>
                        <a:rPr lang="kk-KZ" sz="1600" b="0" dirty="0">
                          <a:latin typeface="Times New Roman"/>
                          <a:ea typeface="Calibri"/>
                          <a:cs typeface="Times New Roman"/>
                        </a:rPr>
                        <a:t>Төсек күні</a:t>
                      </a:r>
                      <a:endParaRPr lang="ru-RU" sz="1600" b="0" dirty="0">
                        <a:latin typeface="Calibri"/>
                        <a:ea typeface="Calibri"/>
                        <a:cs typeface="Times New Roman"/>
                      </a:endParaRPr>
                    </a:p>
                  </a:txBody>
                  <a:tcPr marL="75258" marR="75258" marT="0" marB="0"/>
                </a:tc>
                <a:tc>
                  <a:txBody>
                    <a:bodyPr/>
                    <a:lstStyle/>
                    <a:p>
                      <a:pPr algn="just">
                        <a:lnSpc>
                          <a:spcPct val="115000"/>
                        </a:lnSpc>
                        <a:spcAft>
                          <a:spcPts val="0"/>
                        </a:spcAft>
                      </a:pPr>
                      <a:r>
                        <a:rPr lang="kk-KZ" sz="1400" b="0" dirty="0" smtClean="0">
                          <a:latin typeface="Times New Roman"/>
                          <a:ea typeface="Calibri"/>
                          <a:cs typeface="Times New Roman"/>
                        </a:rPr>
                        <a:t>Орташа керуерт  күні</a:t>
                      </a:r>
                      <a:endParaRPr lang="ru-RU" sz="1400" b="0" dirty="0">
                        <a:latin typeface="Calibri"/>
                        <a:ea typeface="Calibri"/>
                        <a:cs typeface="Times New Roman"/>
                      </a:endParaRPr>
                    </a:p>
                  </a:txBody>
                  <a:tcPr marL="75258" marR="75258" marT="0" marB="0"/>
                </a:tc>
                <a:tc>
                  <a:txBody>
                    <a:bodyPr/>
                    <a:lstStyle/>
                    <a:p>
                      <a:r>
                        <a:rPr lang="ru-RU" sz="1600" b="0" dirty="0" smtClean="0">
                          <a:latin typeface="Times New Roman" pitchFamily="18" charset="0"/>
                          <a:cs typeface="Times New Roman" pitchFamily="18" charset="0"/>
                        </a:rPr>
                        <a:t>Саны </a:t>
                      </a:r>
                      <a:endParaRPr lang="ru-RU" sz="1600" b="0" dirty="0">
                        <a:latin typeface="Times New Roman" pitchFamily="18" charset="0"/>
                        <a:cs typeface="Times New Roman" pitchFamily="18" charset="0"/>
                      </a:endParaRPr>
                    </a:p>
                  </a:txBody>
                  <a:tcPr marL="100344" marR="100344"/>
                </a:tc>
                <a:tc>
                  <a:txBody>
                    <a:bodyPr/>
                    <a:lstStyle/>
                    <a:p>
                      <a:pPr algn="just">
                        <a:lnSpc>
                          <a:spcPct val="115000"/>
                        </a:lnSpc>
                        <a:spcAft>
                          <a:spcPts val="0"/>
                        </a:spcAft>
                      </a:pPr>
                      <a:r>
                        <a:rPr lang="kk-KZ" sz="1600" b="0" dirty="0">
                          <a:latin typeface="Times New Roman"/>
                          <a:ea typeface="Calibri"/>
                          <a:cs typeface="Times New Roman"/>
                        </a:rPr>
                        <a:t>Төсек күні</a:t>
                      </a:r>
                      <a:endParaRPr lang="ru-RU" sz="1600" b="0" dirty="0">
                        <a:latin typeface="Calibri"/>
                        <a:ea typeface="Calibri"/>
                        <a:cs typeface="Times New Roman"/>
                      </a:endParaRPr>
                    </a:p>
                  </a:txBody>
                  <a:tcPr marL="75258" marR="75258"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kk-KZ" sz="1400" b="0" dirty="0" smtClean="0">
                          <a:latin typeface="Times New Roman"/>
                          <a:ea typeface="Calibri"/>
                          <a:cs typeface="Times New Roman"/>
                        </a:rPr>
                        <a:t>Орташа керуерт  күні</a:t>
                      </a:r>
                      <a:endParaRPr lang="ru-RU" sz="1400" b="0" dirty="0" smtClean="0">
                        <a:latin typeface="Calibri"/>
                        <a:ea typeface="Calibri"/>
                        <a:cs typeface="Times New Roman"/>
                      </a:endParaRPr>
                    </a:p>
                    <a:p>
                      <a:pPr algn="just">
                        <a:lnSpc>
                          <a:spcPct val="115000"/>
                        </a:lnSpc>
                        <a:spcAft>
                          <a:spcPts val="0"/>
                        </a:spcAft>
                      </a:pPr>
                      <a:endParaRPr lang="ru-RU" sz="1400" b="0" dirty="0">
                        <a:latin typeface="Calibri"/>
                        <a:ea typeface="Calibri"/>
                        <a:cs typeface="Times New Roman"/>
                      </a:endParaRPr>
                    </a:p>
                  </a:txBody>
                  <a:tcPr marL="75258" marR="75258" marT="0" marB="0"/>
                </a:tc>
                <a:tc>
                  <a:txBody>
                    <a:bodyPr/>
                    <a:lstStyle/>
                    <a:p>
                      <a:r>
                        <a:rPr lang="ru-RU" sz="1600" b="0" dirty="0" smtClean="0">
                          <a:latin typeface="Times New Roman" pitchFamily="18" charset="0"/>
                          <a:cs typeface="Times New Roman" pitchFamily="18" charset="0"/>
                        </a:rPr>
                        <a:t>Саны </a:t>
                      </a:r>
                      <a:endParaRPr lang="ru-RU" sz="1600" b="0" dirty="0">
                        <a:latin typeface="Times New Roman" pitchFamily="18" charset="0"/>
                        <a:cs typeface="Times New Roman" pitchFamily="18" charset="0"/>
                      </a:endParaRPr>
                    </a:p>
                  </a:txBody>
                  <a:tcPr marL="100344" marR="100344"/>
                </a:tc>
                <a:tc>
                  <a:txBody>
                    <a:bodyPr/>
                    <a:lstStyle/>
                    <a:p>
                      <a:pPr algn="just">
                        <a:lnSpc>
                          <a:spcPct val="115000"/>
                        </a:lnSpc>
                        <a:spcAft>
                          <a:spcPts val="0"/>
                        </a:spcAft>
                      </a:pPr>
                      <a:r>
                        <a:rPr lang="kk-KZ" sz="1600" b="0" dirty="0">
                          <a:latin typeface="Times New Roman"/>
                          <a:ea typeface="Calibri"/>
                          <a:cs typeface="Times New Roman"/>
                        </a:rPr>
                        <a:t>Төсек күні</a:t>
                      </a:r>
                      <a:endParaRPr lang="ru-RU" sz="1600" b="0" dirty="0">
                        <a:latin typeface="Calibri"/>
                        <a:ea typeface="Calibri"/>
                        <a:cs typeface="Times New Roman"/>
                      </a:endParaRPr>
                    </a:p>
                  </a:txBody>
                  <a:tcPr marL="75258" marR="75258"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kk-KZ" sz="1400" b="0" dirty="0" smtClean="0">
                          <a:latin typeface="Times New Roman"/>
                          <a:ea typeface="Calibri"/>
                          <a:cs typeface="Times New Roman"/>
                        </a:rPr>
                        <a:t>Орташа керуерт  күні</a:t>
                      </a:r>
                      <a:endParaRPr lang="ru-RU" sz="1400" b="0" dirty="0" smtClean="0">
                        <a:latin typeface="Calibri"/>
                        <a:ea typeface="Calibri"/>
                        <a:cs typeface="Times New Roman"/>
                      </a:endParaRPr>
                    </a:p>
                    <a:p>
                      <a:pPr algn="just">
                        <a:lnSpc>
                          <a:spcPct val="115000"/>
                        </a:lnSpc>
                        <a:spcAft>
                          <a:spcPts val="0"/>
                        </a:spcAft>
                      </a:pPr>
                      <a:endParaRPr lang="ru-RU" sz="1400" b="0" dirty="0">
                        <a:latin typeface="Calibri"/>
                        <a:ea typeface="Calibri"/>
                        <a:cs typeface="Times New Roman"/>
                      </a:endParaRPr>
                    </a:p>
                  </a:txBody>
                  <a:tcPr marL="75258" marR="75258" marT="0" marB="0"/>
                </a:tc>
              </a:tr>
              <a:tr h="1140246">
                <a:tc>
                  <a:txBody>
                    <a:bodyPr/>
                    <a:lstStyle/>
                    <a:p>
                      <a:pPr algn="just">
                        <a:lnSpc>
                          <a:spcPct val="115000"/>
                        </a:lnSpc>
                        <a:spcAft>
                          <a:spcPts val="0"/>
                        </a:spcAft>
                      </a:pPr>
                      <a:r>
                        <a:rPr lang="kk-KZ" sz="1400" dirty="0">
                          <a:latin typeface="Times New Roman"/>
                          <a:ea typeface="Calibri"/>
                          <a:cs typeface="Times New Roman"/>
                        </a:rPr>
                        <a:t>Күндізгі </a:t>
                      </a:r>
                      <a:r>
                        <a:rPr lang="kk-KZ" sz="1400" dirty="0" smtClean="0">
                          <a:latin typeface="Times New Roman"/>
                          <a:ea typeface="Calibri"/>
                          <a:cs typeface="Times New Roman"/>
                        </a:rPr>
                        <a:t>стацио</a:t>
                      </a:r>
                    </a:p>
                    <a:p>
                      <a:pPr algn="just">
                        <a:lnSpc>
                          <a:spcPct val="115000"/>
                        </a:lnSpc>
                        <a:spcAft>
                          <a:spcPts val="0"/>
                        </a:spcAft>
                      </a:pPr>
                      <a:r>
                        <a:rPr lang="kk-KZ" sz="1400" dirty="0" smtClean="0">
                          <a:latin typeface="Times New Roman"/>
                          <a:ea typeface="Calibri"/>
                          <a:cs typeface="Times New Roman"/>
                        </a:rPr>
                        <a:t>нар</a:t>
                      </a:r>
                      <a:endParaRPr lang="ru-RU" sz="1400" dirty="0">
                        <a:latin typeface="Calibri"/>
                        <a:ea typeface="Calibri"/>
                        <a:cs typeface="Times New Roman"/>
                      </a:endParaRPr>
                    </a:p>
                  </a:txBody>
                  <a:tcPr marL="75258" marR="75258" marT="0" marB="0"/>
                </a:tc>
                <a:tc>
                  <a:txBody>
                    <a:bodyPr/>
                    <a:lstStyle/>
                    <a:p>
                      <a:r>
                        <a:rPr lang="kk-KZ" dirty="0" smtClean="0">
                          <a:latin typeface="Times New Roman" pitchFamily="18" charset="0"/>
                          <a:cs typeface="Times New Roman" pitchFamily="18" charset="0"/>
                        </a:rPr>
                        <a:t>1649</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12350</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7,4</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1672</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12020</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7,1</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2045</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14480</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7,0</a:t>
                      </a:r>
                    </a:p>
                    <a:p>
                      <a:endParaRPr lang="kk-KZ"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a:txBody>
                  <a:tcPr marL="100344" marR="100344"/>
                </a:tc>
              </a:tr>
              <a:tr h="798172">
                <a:tc>
                  <a:txBody>
                    <a:bodyPr/>
                    <a:lstStyle/>
                    <a:p>
                      <a:pPr algn="just">
                        <a:lnSpc>
                          <a:spcPct val="115000"/>
                        </a:lnSpc>
                        <a:spcAft>
                          <a:spcPts val="0"/>
                        </a:spcAft>
                      </a:pPr>
                      <a:r>
                        <a:rPr lang="kk-KZ" sz="1400" dirty="0">
                          <a:latin typeface="Times New Roman"/>
                          <a:ea typeface="Calibri"/>
                          <a:cs typeface="Times New Roman"/>
                        </a:rPr>
                        <a:t>Тәуліктік стацинар</a:t>
                      </a:r>
                      <a:endParaRPr lang="ru-RU" sz="1400" dirty="0">
                        <a:latin typeface="Calibri"/>
                        <a:ea typeface="Calibri"/>
                        <a:cs typeface="Times New Roman"/>
                      </a:endParaRPr>
                    </a:p>
                  </a:txBody>
                  <a:tcPr marL="75258" marR="75258" marT="0" marB="0"/>
                </a:tc>
                <a:tc>
                  <a:txBody>
                    <a:bodyPr/>
                    <a:lstStyle/>
                    <a:p>
                      <a:r>
                        <a:rPr lang="ru-RU" dirty="0" smtClean="0">
                          <a:latin typeface="Times New Roman" pitchFamily="18" charset="0"/>
                          <a:cs typeface="Times New Roman" pitchFamily="18" charset="0"/>
                        </a:rPr>
                        <a:t>2849</a:t>
                      </a:r>
                      <a:endParaRPr lang="ru-RU" dirty="0">
                        <a:latin typeface="Times New Roman" pitchFamily="18" charset="0"/>
                        <a:cs typeface="Times New Roman" pitchFamily="18" charset="0"/>
                      </a:endParaRPr>
                    </a:p>
                  </a:txBody>
                  <a:tcPr marL="100344" marR="100344"/>
                </a:tc>
                <a:tc>
                  <a:txBody>
                    <a:bodyPr/>
                    <a:lstStyle/>
                    <a:p>
                      <a:r>
                        <a:rPr lang="ru-RU" dirty="0" smtClean="0">
                          <a:latin typeface="Times New Roman" pitchFamily="18" charset="0"/>
                          <a:cs typeface="Times New Roman" pitchFamily="18" charset="0"/>
                        </a:rPr>
                        <a:t>21915</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7,7</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1632</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13145</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8,0</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1686</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13432</a:t>
                      </a:r>
                      <a:endParaRPr lang="ru-RU" dirty="0">
                        <a:latin typeface="Times New Roman" pitchFamily="18" charset="0"/>
                        <a:cs typeface="Times New Roman" pitchFamily="18" charset="0"/>
                      </a:endParaRPr>
                    </a:p>
                  </a:txBody>
                  <a:tcPr marL="100344" marR="100344"/>
                </a:tc>
                <a:tc>
                  <a:txBody>
                    <a:bodyPr/>
                    <a:lstStyle/>
                    <a:p>
                      <a:r>
                        <a:rPr lang="kk-KZ" dirty="0" smtClean="0">
                          <a:latin typeface="Times New Roman" pitchFamily="18" charset="0"/>
                          <a:cs typeface="Times New Roman" pitchFamily="18" charset="0"/>
                        </a:rPr>
                        <a:t>7,9</a:t>
                      </a:r>
                    </a:p>
                    <a:p>
                      <a:endParaRPr lang="ru-RU" dirty="0">
                        <a:latin typeface="Times New Roman" pitchFamily="18" charset="0"/>
                        <a:cs typeface="Times New Roman" pitchFamily="18" charset="0"/>
                      </a:endParaRPr>
                    </a:p>
                  </a:txBody>
                  <a:tcPr marL="100344" marR="100344"/>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2200" b="1" dirty="0" smtClean="0">
                <a:latin typeface="Times New Roman" pitchFamily="18" charset="0"/>
                <a:cs typeface="Times New Roman" pitchFamily="18" charset="0"/>
              </a:rPr>
              <a:t>Материалдық техникалық базаны нығайту, жабдықтау бойынша жасалған жұмыстар</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827584" y="1412776"/>
          <a:ext cx="7505700" cy="5024120"/>
        </p:xfrm>
        <a:graphic>
          <a:graphicData uri="http://schemas.openxmlformats.org/drawingml/2006/table">
            <a:tbl>
              <a:tblPr firstRow="1" bandRow="1">
                <a:tableStyleId>{5C22544A-7EE6-4342-B048-85BDC9FD1C3A}</a:tableStyleId>
              </a:tblPr>
              <a:tblGrid>
                <a:gridCol w="3214688"/>
                <a:gridCol w="928694"/>
                <a:gridCol w="928694"/>
                <a:gridCol w="932484"/>
                <a:gridCol w="1501140"/>
              </a:tblGrid>
              <a:tr h="285735">
                <a:tc>
                  <a:txBody>
                    <a:bodyPr/>
                    <a:lstStyle/>
                    <a:p>
                      <a:endParaRPr lang="ru-RU" dirty="0"/>
                    </a:p>
                  </a:txBody>
                  <a:tcPr/>
                </a:tc>
                <a:tc>
                  <a:txBody>
                    <a:bodyPr/>
                    <a:lstStyle/>
                    <a:p>
                      <a:pPr algn="ctr"/>
                      <a:r>
                        <a:rPr lang="kk-KZ" dirty="0" smtClean="0">
                          <a:solidFill>
                            <a:schemeClr val="tx1"/>
                          </a:solidFill>
                          <a:latin typeface="Times New Roman" pitchFamily="18" charset="0"/>
                          <a:cs typeface="Times New Roman" pitchFamily="18" charset="0"/>
                        </a:rPr>
                        <a:t>2016</a:t>
                      </a:r>
                      <a:endParaRPr lang="ru-RU" dirty="0">
                        <a:solidFill>
                          <a:schemeClr val="tx1"/>
                        </a:solidFill>
                        <a:latin typeface="Times New Roman" pitchFamily="18" charset="0"/>
                        <a:cs typeface="Times New Roman" pitchFamily="18" charset="0"/>
                      </a:endParaRPr>
                    </a:p>
                  </a:txBody>
                  <a:tcPr/>
                </a:tc>
                <a:tc>
                  <a:txBody>
                    <a:bodyPr/>
                    <a:lstStyle/>
                    <a:p>
                      <a:pPr algn="ctr"/>
                      <a:r>
                        <a:rPr lang="kk-KZ" dirty="0" smtClean="0">
                          <a:solidFill>
                            <a:schemeClr val="tx1"/>
                          </a:solidFill>
                          <a:latin typeface="Times New Roman" pitchFamily="18" charset="0"/>
                          <a:cs typeface="Times New Roman" pitchFamily="18" charset="0"/>
                        </a:rPr>
                        <a:t>2017</a:t>
                      </a:r>
                      <a:endParaRPr lang="ru-RU" dirty="0">
                        <a:solidFill>
                          <a:schemeClr val="tx1"/>
                        </a:solidFill>
                        <a:latin typeface="Times New Roman" pitchFamily="18" charset="0"/>
                        <a:cs typeface="Times New Roman" pitchFamily="18" charset="0"/>
                      </a:endParaRPr>
                    </a:p>
                  </a:txBody>
                  <a:tcPr/>
                </a:tc>
                <a:tc>
                  <a:txBody>
                    <a:bodyPr/>
                    <a:lstStyle/>
                    <a:p>
                      <a:pPr algn="ctr"/>
                      <a:r>
                        <a:rPr lang="kk-KZ" dirty="0" smtClean="0">
                          <a:solidFill>
                            <a:schemeClr val="tx1"/>
                          </a:solidFill>
                          <a:latin typeface="Times New Roman" pitchFamily="18" charset="0"/>
                          <a:cs typeface="Times New Roman" pitchFamily="18" charset="0"/>
                        </a:rPr>
                        <a:t>2018</a:t>
                      </a:r>
                      <a:endParaRPr lang="ru-RU" dirty="0">
                        <a:solidFill>
                          <a:schemeClr val="tx1"/>
                        </a:solidFill>
                        <a:latin typeface="Times New Roman" pitchFamily="18" charset="0"/>
                        <a:cs typeface="Times New Roman" pitchFamily="18" charset="0"/>
                      </a:endParaRPr>
                    </a:p>
                  </a:txBody>
                  <a:tcPr/>
                </a:tc>
                <a:tc>
                  <a:txBody>
                    <a:bodyPr/>
                    <a:lstStyle/>
                    <a:p>
                      <a:r>
                        <a:rPr lang="kk-KZ" dirty="0" smtClean="0">
                          <a:solidFill>
                            <a:schemeClr val="tx1"/>
                          </a:solidFill>
                          <a:latin typeface="Times New Roman" pitchFamily="18" charset="0"/>
                          <a:cs typeface="Times New Roman" pitchFamily="18" charset="0"/>
                        </a:rPr>
                        <a:t>Ескерту </a:t>
                      </a:r>
                      <a:endParaRPr lang="ru-RU" dirty="0">
                        <a:solidFill>
                          <a:schemeClr val="tx1"/>
                        </a:solidFill>
                        <a:latin typeface="Times New Roman" pitchFamily="18" charset="0"/>
                        <a:cs typeface="Times New Roman" pitchFamily="18" charset="0"/>
                      </a:endParaRPr>
                    </a:p>
                  </a:txBody>
                  <a:tcPr/>
                </a:tc>
              </a:tr>
              <a:tr h="370840">
                <a:tc>
                  <a:txBody>
                    <a:bodyPr/>
                    <a:lstStyle/>
                    <a:p>
                      <a:pPr algn="just">
                        <a:lnSpc>
                          <a:spcPct val="115000"/>
                        </a:lnSpc>
                        <a:spcAft>
                          <a:spcPts val="0"/>
                        </a:spcAft>
                      </a:pPr>
                      <a:r>
                        <a:rPr lang="kk-KZ" sz="1600" dirty="0">
                          <a:latin typeface="Times New Roman"/>
                          <a:ea typeface="Calibri"/>
                          <a:cs typeface="Times New Roman"/>
                        </a:rPr>
                        <a:t>Жаңа компьютермен жабдықтау</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r>
                        <a:rPr lang="kk-KZ" sz="1600" dirty="0">
                          <a:latin typeface="Times New Roman"/>
                          <a:ea typeface="Calibri"/>
                          <a:cs typeface="Times New Roman"/>
                        </a:rPr>
                        <a:t>20</a:t>
                      </a:r>
                      <a:endParaRPr lang="ru-RU" sz="1600" dirty="0">
                        <a:latin typeface="Calibri"/>
                        <a:ea typeface="Calibri"/>
                        <a:cs typeface="Times New Roman"/>
                      </a:endParaRPr>
                    </a:p>
                  </a:txBody>
                  <a:tcPr marL="68580" marR="68580" marT="0" marB="0"/>
                </a:tc>
                <a:tc>
                  <a:txBody>
                    <a:bodyPr/>
                    <a:lstStyle/>
                    <a:p>
                      <a:pPr algn="ctr">
                        <a:lnSpc>
                          <a:spcPct val="115000"/>
                        </a:lnSpc>
                        <a:spcAft>
                          <a:spcPts val="0"/>
                        </a:spcAft>
                      </a:pPr>
                      <a:r>
                        <a:rPr lang="kk-KZ" sz="1600">
                          <a:latin typeface="Times New Roman"/>
                          <a:ea typeface="Calibri"/>
                          <a:cs typeface="Times New Roman"/>
                        </a:rPr>
                        <a:t>20</a:t>
                      </a:r>
                      <a:endParaRPr lang="ru-RU" sz="1600">
                        <a:latin typeface="Calibri"/>
                        <a:ea typeface="Calibri"/>
                        <a:cs typeface="Times New Roman"/>
                      </a:endParaRPr>
                    </a:p>
                  </a:txBody>
                  <a:tcPr marL="68580" marR="68580" marT="0" marB="0"/>
                </a:tc>
                <a:tc>
                  <a:txBody>
                    <a:bodyPr/>
                    <a:lstStyle/>
                    <a:p>
                      <a:pPr algn="just">
                        <a:lnSpc>
                          <a:spcPct val="115000"/>
                        </a:lnSpc>
                        <a:spcAft>
                          <a:spcPts val="0"/>
                        </a:spcAft>
                      </a:pPr>
                      <a:endParaRPr lang="kk-KZ" sz="1600">
                        <a:latin typeface="Times New Roman"/>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Жаңа </a:t>
                      </a:r>
                      <a:r>
                        <a:rPr lang="kk-KZ" sz="1600" dirty="0" smtClean="0">
                          <a:latin typeface="Times New Roman"/>
                          <a:ea typeface="Calibri"/>
                          <a:cs typeface="Times New Roman"/>
                        </a:rPr>
                        <a:t>принтермен жабдықтау</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r>
                        <a:rPr lang="kk-KZ"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gn="ctr">
                        <a:lnSpc>
                          <a:spcPct val="115000"/>
                        </a:lnSpc>
                        <a:spcAft>
                          <a:spcPts val="0"/>
                        </a:spcAft>
                      </a:pPr>
                      <a:r>
                        <a:rPr lang="kk-KZ" sz="1600" dirty="0">
                          <a:latin typeface="Times New Roman"/>
                          <a:ea typeface="Calibri"/>
                          <a:cs typeface="Times New Roman"/>
                        </a:rPr>
                        <a:t>10</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600">
                        <a:latin typeface="Times New Roman"/>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12 каналды ЭКГ аппараты</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r>
                        <a:rPr lang="kk-KZ" sz="1600" dirty="0">
                          <a:latin typeface="Times New Roman"/>
                          <a:ea typeface="Calibri"/>
                          <a:cs typeface="Times New Roman"/>
                        </a:rPr>
                        <a:t>-</a:t>
                      </a:r>
                      <a:endParaRPr lang="ru-RU" sz="1600" dirty="0">
                        <a:latin typeface="Calibri"/>
                        <a:ea typeface="Calibri"/>
                        <a:cs typeface="Times New Roman"/>
                      </a:endParaRPr>
                    </a:p>
                  </a:txBody>
                  <a:tcPr marL="68580" marR="68580" marT="0" marB="0"/>
                </a:tc>
                <a:tc>
                  <a:txBody>
                    <a:bodyPr/>
                    <a:lstStyle/>
                    <a:p>
                      <a:pPr algn="ctr">
                        <a:lnSpc>
                          <a:spcPct val="115000"/>
                        </a:lnSpc>
                        <a:spcAft>
                          <a:spcPts val="0"/>
                        </a:spcAft>
                      </a:pPr>
                      <a:r>
                        <a:rPr lang="kk-KZ" sz="1600" dirty="0">
                          <a:latin typeface="Times New Roman"/>
                          <a:ea typeface="Calibri"/>
                          <a:cs typeface="Times New Roman"/>
                        </a:rPr>
                        <a:t>2</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600">
                        <a:latin typeface="Times New Roman"/>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Мочевой анализатор</a:t>
                      </a:r>
                      <a:endParaRPr lang="ru-RU" sz="1600" dirty="0">
                        <a:latin typeface="Calibri"/>
                        <a:ea typeface="Calibri"/>
                        <a:cs typeface="Times New Roman"/>
                      </a:endParaRPr>
                    </a:p>
                  </a:txBody>
                  <a:tcPr marL="68580" marR="68580" marT="0" marB="0"/>
                </a:tc>
                <a:tc>
                  <a:txBody>
                    <a:bodyPr/>
                    <a:lstStyle/>
                    <a:p>
                      <a:endParaRPr lang="ru-RU" dirty="0"/>
                    </a:p>
                  </a:txBody>
                  <a:tcPr/>
                </a:tc>
                <a:tc>
                  <a:txBody>
                    <a:bodyPr/>
                    <a:lstStyle/>
                    <a:p>
                      <a:pPr algn="ctr">
                        <a:lnSpc>
                          <a:spcPct val="115000"/>
                        </a:lnSpc>
                        <a:spcAft>
                          <a:spcPts val="0"/>
                        </a:spcAft>
                      </a:pPr>
                      <a:r>
                        <a:rPr lang="kk-KZ" sz="1600">
                          <a:latin typeface="Times New Roman"/>
                          <a:ea typeface="Calibri"/>
                          <a:cs typeface="Times New Roman"/>
                        </a:rPr>
                        <a:t>-</a:t>
                      </a:r>
                      <a:endParaRPr lang="ru-RU" sz="1600">
                        <a:latin typeface="Calibri"/>
                        <a:ea typeface="Calibri"/>
                        <a:cs typeface="Times New Roman"/>
                      </a:endParaRPr>
                    </a:p>
                  </a:txBody>
                  <a:tcPr marL="68580" marR="68580" marT="0" marB="0"/>
                </a:tc>
                <a:tc>
                  <a:txBody>
                    <a:bodyPr/>
                    <a:lstStyle/>
                    <a:p>
                      <a:pPr algn="ctr">
                        <a:lnSpc>
                          <a:spcPct val="115000"/>
                        </a:lnSpc>
                        <a:spcAft>
                          <a:spcPts val="0"/>
                        </a:spcAft>
                      </a:pPr>
                      <a:r>
                        <a:rPr lang="kk-KZ" sz="1600" dirty="0">
                          <a:latin typeface="Times New Roman"/>
                          <a:ea typeface="Calibri"/>
                          <a:cs typeface="Times New Roman"/>
                        </a:rPr>
                        <a:t>1</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endParaRPr lang="kk-KZ" sz="1600" dirty="0">
                        <a:latin typeface="Times New Roman"/>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Анализатор для определения глюкозы, холестерина, триглицерида в крови</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r>
                        <a:rPr lang="kk-KZ" sz="1600">
                          <a:latin typeface="Times New Roman"/>
                          <a:ea typeface="Calibri"/>
                          <a:cs typeface="Times New Roman"/>
                        </a:rPr>
                        <a:t>-</a:t>
                      </a:r>
                      <a:endParaRPr lang="ru-RU" sz="1600">
                        <a:latin typeface="Calibri"/>
                        <a:ea typeface="Calibri"/>
                        <a:cs typeface="Times New Roman"/>
                      </a:endParaRPr>
                    </a:p>
                  </a:txBody>
                  <a:tcPr marL="68580" marR="68580" marT="0" marB="0"/>
                </a:tc>
                <a:tc>
                  <a:txBody>
                    <a:bodyPr/>
                    <a:lstStyle/>
                    <a:p>
                      <a:pPr algn="ctr">
                        <a:lnSpc>
                          <a:spcPct val="115000"/>
                        </a:lnSpc>
                        <a:spcAft>
                          <a:spcPts val="0"/>
                        </a:spcAft>
                      </a:pPr>
                      <a:r>
                        <a:rPr lang="kk-KZ" sz="1600" dirty="0">
                          <a:latin typeface="Times New Roman"/>
                          <a:ea typeface="Calibri"/>
                          <a:cs typeface="Times New Roman"/>
                        </a:rPr>
                        <a:t>2</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endParaRPr lang="ru-RU" sz="16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Анализатор для оперделения холестерина,глюкозы, гемоглобина</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r>
                        <a:rPr lang="kk-KZ" sz="1600">
                          <a:latin typeface="Times New Roman"/>
                          <a:ea typeface="Calibri"/>
                          <a:cs typeface="Times New Roman"/>
                        </a:rPr>
                        <a:t>3</a:t>
                      </a:r>
                      <a:endParaRPr lang="ru-RU" sz="1600">
                        <a:latin typeface="Calibri"/>
                        <a:ea typeface="Calibri"/>
                        <a:cs typeface="Times New Roman"/>
                      </a:endParaRPr>
                    </a:p>
                  </a:txBody>
                  <a:tcPr marL="68580" marR="68580" marT="0" marB="0"/>
                </a:tc>
                <a:tc>
                  <a:txBody>
                    <a:bodyPr/>
                    <a:lstStyle/>
                    <a:p>
                      <a:pPr algn="ctr">
                        <a:lnSpc>
                          <a:spcPct val="115000"/>
                        </a:lnSpc>
                        <a:spcAft>
                          <a:spcPts val="0"/>
                        </a:spcAft>
                      </a:pPr>
                      <a:endParaRPr lang="kk-KZ" sz="1600" dirty="0">
                        <a:latin typeface="Times New Roman"/>
                        <a:ea typeface="Calibri"/>
                        <a:cs typeface="Times New Roman"/>
                      </a:endParaRPr>
                    </a:p>
                  </a:txBody>
                  <a:tcPr marL="68580" marR="68580" marT="0" marB="0"/>
                </a:tc>
                <a:tc>
                  <a:txBody>
                    <a:bodyPr/>
                    <a:lstStyle/>
                    <a:p>
                      <a:pPr algn="just">
                        <a:lnSpc>
                          <a:spcPct val="115000"/>
                        </a:lnSpc>
                        <a:spcAft>
                          <a:spcPts val="0"/>
                        </a:spcAft>
                      </a:pPr>
                      <a:r>
                        <a:rPr lang="kk-KZ" sz="1600" dirty="0">
                          <a:latin typeface="Times New Roman"/>
                          <a:ea typeface="Calibri"/>
                          <a:cs typeface="Times New Roman"/>
                        </a:rPr>
                        <a:t> </a:t>
                      </a:r>
                      <a:endParaRPr lang="ru-RU" sz="16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Стол трансформер для новорожденных</a:t>
                      </a:r>
                      <a:endParaRPr lang="ru-RU" sz="1600" dirty="0">
                        <a:latin typeface="Calibri"/>
                        <a:ea typeface="Calibri"/>
                        <a:cs typeface="Times New Roman"/>
                      </a:endParaRPr>
                    </a:p>
                    <a:p>
                      <a:pPr algn="just">
                        <a:lnSpc>
                          <a:spcPct val="115000"/>
                        </a:lnSpc>
                        <a:spcAft>
                          <a:spcPts val="0"/>
                        </a:spcAft>
                      </a:pPr>
                      <a:r>
                        <a:rPr lang="kk-KZ" sz="1600" dirty="0">
                          <a:latin typeface="Times New Roman"/>
                          <a:ea typeface="Calibri"/>
                          <a:cs typeface="Times New Roman"/>
                        </a:rPr>
                        <a:t>«Солнышко»</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endParaRPr lang="kk-KZ" sz="1600">
                        <a:latin typeface="Times New Roman"/>
                        <a:ea typeface="Calibri"/>
                        <a:cs typeface="Times New Roman"/>
                      </a:endParaRPr>
                    </a:p>
                  </a:txBody>
                  <a:tcPr marL="68580" marR="68580" marT="0" marB="0"/>
                </a:tc>
                <a:tc>
                  <a:txBody>
                    <a:bodyPr/>
                    <a:lstStyle/>
                    <a:p>
                      <a:pPr algn="ctr">
                        <a:lnSpc>
                          <a:spcPct val="115000"/>
                        </a:lnSpc>
                        <a:spcAft>
                          <a:spcPts val="0"/>
                        </a:spcAft>
                      </a:pPr>
                      <a:r>
                        <a:rPr lang="kk-KZ" sz="1600" dirty="0">
                          <a:latin typeface="Times New Roman"/>
                          <a:ea typeface="Calibri"/>
                          <a:cs typeface="Times New Roman"/>
                        </a:rPr>
                        <a:t>1</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r>
                        <a:rPr lang="kk-KZ" sz="1600" dirty="0">
                          <a:latin typeface="Times New Roman"/>
                          <a:ea typeface="Calibri"/>
                          <a:cs typeface="Times New Roman"/>
                        </a:rPr>
                        <a:t>ЖШС Ерсай қайырымдылық көмек</a:t>
                      </a:r>
                      <a:endParaRPr lang="ru-RU" sz="16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Монитор пациента ВМ7</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endParaRPr lang="kk-KZ" sz="1600">
                        <a:latin typeface="Times New Roman"/>
                        <a:ea typeface="Calibri"/>
                        <a:cs typeface="Times New Roman"/>
                      </a:endParaRPr>
                    </a:p>
                  </a:txBody>
                  <a:tcPr marL="68580" marR="68580" marT="0" marB="0"/>
                </a:tc>
                <a:tc>
                  <a:txBody>
                    <a:bodyPr/>
                    <a:lstStyle/>
                    <a:p>
                      <a:pPr algn="ctr">
                        <a:lnSpc>
                          <a:spcPct val="115000"/>
                        </a:lnSpc>
                        <a:spcAft>
                          <a:spcPts val="0"/>
                        </a:spcAft>
                      </a:pPr>
                      <a:r>
                        <a:rPr lang="kk-KZ" sz="1600" dirty="0">
                          <a:latin typeface="Times New Roman"/>
                          <a:ea typeface="Calibri"/>
                          <a:cs typeface="Times New Roman"/>
                        </a:rPr>
                        <a:t>1</a:t>
                      </a:r>
                      <a:endParaRPr lang="ru-RU" sz="1600" dirty="0">
                        <a:latin typeface="Calibri"/>
                        <a:ea typeface="Calibri"/>
                        <a:cs typeface="Times New Roman"/>
                      </a:endParaRPr>
                    </a:p>
                  </a:txBody>
                  <a:tcPr marL="68580" marR="68580" marT="0" marB="0"/>
                </a:tc>
                <a:tc>
                  <a:txBody>
                    <a:bodyPr/>
                    <a:lstStyle/>
                    <a:p>
                      <a:pPr algn="just">
                        <a:lnSpc>
                          <a:spcPct val="115000"/>
                        </a:lnSpc>
                        <a:spcAft>
                          <a:spcPts val="0"/>
                        </a:spcAft>
                      </a:pPr>
                      <a:r>
                        <a:rPr lang="kk-KZ" sz="1600" dirty="0">
                          <a:latin typeface="Times New Roman"/>
                          <a:ea typeface="Calibri"/>
                          <a:cs typeface="Times New Roman"/>
                        </a:rPr>
                        <a:t>Жергілікті бюджет</a:t>
                      </a:r>
                      <a:endParaRPr lang="ru-RU" sz="16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kk-KZ" sz="1600" dirty="0">
                          <a:latin typeface="Times New Roman"/>
                          <a:ea typeface="Calibri"/>
                          <a:cs typeface="Times New Roman"/>
                        </a:rPr>
                        <a:t>Весы для новорожденных</a:t>
                      </a:r>
                      <a:endParaRPr lang="ru-RU" sz="1600" dirty="0">
                        <a:latin typeface="Calibri"/>
                        <a:ea typeface="Calibri"/>
                        <a:cs typeface="Times New Roman"/>
                      </a:endParaRPr>
                    </a:p>
                  </a:txBody>
                  <a:tcPr marL="68580" marR="68580" marT="0" marB="0"/>
                </a:tc>
                <a:tc>
                  <a:txBody>
                    <a:bodyPr/>
                    <a:lstStyle/>
                    <a:p>
                      <a:endParaRPr lang="ru-RU"/>
                    </a:p>
                  </a:txBody>
                  <a:tcPr/>
                </a:tc>
                <a:tc>
                  <a:txBody>
                    <a:bodyPr/>
                    <a:lstStyle/>
                    <a:p>
                      <a:pPr algn="ctr">
                        <a:lnSpc>
                          <a:spcPct val="115000"/>
                        </a:lnSpc>
                        <a:spcAft>
                          <a:spcPts val="0"/>
                        </a:spcAft>
                      </a:pPr>
                      <a:endParaRPr lang="kk-KZ" sz="1600">
                        <a:latin typeface="Times New Roman"/>
                        <a:ea typeface="Calibri"/>
                        <a:cs typeface="Times New Roman"/>
                      </a:endParaRPr>
                    </a:p>
                  </a:txBody>
                  <a:tcPr marL="68580" marR="68580" marT="0" marB="0"/>
                </a:tc>
                <a:tc>
                  <a:txBody>
                    <a:bodyPr/>
                    <a:lstStyle/>
                    <a:p>
                      <a:pPr algn="ctr">
                        <a:lnSpc>
                          <a:spcPct val="115000"/>
                        </a:lnSpc>
                        <a:spcAft>
                          <a:spcPts val="0"/>
                        </a:spcAft>
                      </a:pPr>
                      <a:r>
                        <a:rPr lang="kk-KZ" sz="1600">
                          <a:latin typeface="Times New Roman"/>
                          <a:ea typeface="Calibri"/>
                          <a:cs typeface="Times New Roman"/>
                        </a:rPr>
                        <a:t>3</a:t>
                      </a:r>
                      <a:endParaRPr lang="ru-RU" sz="1600">
                        <a:latin typeface="Calibri"/>
                        <a:ea typeface="Calibri"/>
                        <a:cs typeface="Times New Roman"/>
                      </a:endParaRPr>
                    </a:p>
                  </a:txBody>
                  <a:tcPr marL="68580" marR="68580" marT="0" marB="0"/>
                </a:tc>
                <a:tc>
                  <a:txBody>
                    <a:bodyPr/>
                    <a:lstStyle/>
                    <a:p>
                      <a:pPr algn="just">
                        <a:lnSpc>
                          <a:spcPct val="115000"/>
                        </a:lnSpc>
                        <a:spcAft>
                          <a:spcPts val="0"/>
                        </a:spcAft>
                      </a:pPr>
                      <a:endParaRPr lang="kk-KZ" sz="1600" dirty="0">
                        <a:latin typeface="Times New Roman"/>
                        <a:ea typeface="Calibri"/>
                        <a:cs typeface="Times New Roman"/>
                      </a:endParaRPr>
                    </a:p>
                  </a:txBody>
                  <a:tcPr marL="68580" marR="68580" marT="0" marB="0"/>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2309</TotalTime>
  <Words>970</Words>
  <Application>Microsoft Office PowerPoint</Application>
  <PresentationFormat>Экран (4:3)</PresentationFormat>
  <Paragraphs>327</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Поток</vt:lpstr>
      <vt:lpstr>Слайд 1</vt:lpstr>
      <vt:lpstr> «ҚАРАҚИЯ ОРТАЛЫҚ АУДАНДЫҚ АУРУХАНАСЫ »  ШЖҚ МКК ҚҰРЫЛЫМЫ</vt:lpstr>
      <vt:lpstr> 1.Жалпы мәліметтер Ұйымның атауы: « Қарақия орталық аудандық ауруханасы» шаруашылық жүргізу  құқығындағы мемлекеттік коммуналдық  кәсіпорыны   </vt:lpstr>
      <vt:lpstr>3.Стратегиялық  даму бағыттары</vt:lpstr>
      <vt:lpstr>Слайд 5</vt:lpstr>
      <vt:lpstr>Слайд 6</vt:lpstr>
      <vt:lpstr> Тұрғындар арасында  жүргізілген  скрининг қорытындысы:</vt:lpstr>
      <vt:lpstr> Күндізгі және тәуліктік стационардан өткен науқастар</vt:lpstr>
      <vt:lpstr>Материалдық техникалық базаны нығайту, жабдықтау бойынша жасалған жұмыстар </vt:lpstr>
      <vt:lpstr>Слайд 10</vt:lpstr>
      <vt:lpstr>         Жас мамандармен қамту, білім жетілдіру: </vt:lpstr>
      <vt:lpstr>2019 -2021 жылдарға  стратегиялық даму жоспары</vt:lpstr>
      <vt:lpstr>Слайд 13</vt:lpstr>
      <vt:lpstr>Слайд 14</vt:lpstr>
      <vt:lpstr>"Цифрлық Қазақстан" мемлекеттік бағдарламасын бекіту туралы  Қазақстан Республикасы Үкіметінің 2017 жылғы 12 желтоқсандағы                   № 827 қаулысына сәйкес  </vt:lpstr>
      <vt:lpstr>Тыңдағандарыңызға рахмет !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ҚАРАҚИЯ АУДАНЫ ДЕНСАУЛЫҚ САҚТАУ САЛАСЫ ҚҰРЫЛЫМЫ</dc:title>
  <dc:creator>Самал</dc:creator>
  <cp:lastModifiedBy>Direktor1</cp:lastModifiedBy>
  <cp:revision>292</cp:revision>
  <dcterms:created xsi:type="dcterms:W3CDTF">2018-01-09T04:09:45Z</dcterms:created>
  <dcterms:modified xsi:type="dcterms:W3CDTF">2019-04-16T12:51:06Z</dcterms:modified>
</cp:coreProperties>
</file>